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A5B"/>
    <a:srgbClr val="164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5" d="100"/>
          <a:sy n="35" d="100"/>
        </p:scale>
        <p:origin x="-88" y="-320"/>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47572484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0" y="685800"/>
            <a:ext cx="6858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b="0" i="0" u="none" strike="noStrike" cap="none">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b="0" i="0" u="none" strike="noStrike" cap="none">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b="0" i="0" u="none" strike="noStrike" cap="none">
                <a:solidFill>
                  <a:srgbClr val="888888"/>
                </a:solidFill>
                <a:latin typeface="Calibri"/>
                <a:ea typeface="Calibri"/>
                <a:cs typeface="Calibri"/>
                <a:sym typeface="Calibri"/>
              </a:rPr>
              <a:t>‹#›</a:t>
            </a:fld>
            <a:endParaRPr lang="en-US" sz="384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017519" y="1168400"/>
            <a:ext cx="37856160"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14983459" y="-6123938"/>
            <a:ext cx="13924282" cy="37856160"/>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6842720" y="5735321"/>
            <a:ext cx="18597882" cy="946404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7640318" y="-3454399"/>
            <a:ext cx="18597882" cy="27843481"/>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486400" y="3591562"/>
            <a:ext cx="32918400" cy="764032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19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5486400" y="11526521"/>
            <a:ext cx="32918400" cy="5298437"/>
          </a:xfrm>
          <a:prstGeom prst="rect">
            <a:avLst/>
          </a:prstGeom>
          <a:noFill/>
          <a:ln>
            <a:noFill/>
          </a:ln>
        </p:spPr>
        <p:txBody>
          <a:bodyPr lIns="91425" tIns="91425" rIns="91425" bIns="91425" anchor="t" anchorCtr="0"/>
          <a:lstStyle>
            <a:lvl1pPr marL="0" marR="0" lvl="0" indent="0" algn="ctr" rtl="0">
              <a:lnSpc>
                <a:spcPct val="90000"/>
              </a:lnSpc>
              <a:spcBef>
                <a:spcPts val="3200"/>
              </a:spcBef>
              <a:buClr>
                <a:schemeClr val="dk1"/>
              </a:buClr>
              <a:buFont typeface="Arial"/>
              <a:buNone/>
              <a:defRPr sz="7680" b="0" i="0" u="none" strike="noStrike" cap="none">
                <a:solidFill>
                  <a:schemeClr val="dk1"/>
                </a:solidFill>
                <a:latin typeface="Calibri"/>
                <a:ea typeface="Calibri"/>
                <a:cs typeface="Calibri"/>
                <a:sym typeface="Calibri"/>
              </a:defRPr>
            </a:lvl1pPr>
            <a:lvl2pPr marL="1463040" marR="0" lvl="1" indent="-2539" algn="ctr"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2pPr>
            <a:lvl3pPr marL="2926080" marR="0" lvl="2" indent="-5079" algn="ctr" rtl="0">
              <a:lnSpc>
                <a:spcPct val="90000"/>
              </a:lnSpc>
              <a:spcBef>
                <a:spcPts val="1600"/>
              </a:spcBef>
              <a:buClr>
                <a:schemeClr val="dk1"/>
              </a:buClr>
              <a:buFont typeface="Arial"/>
              <a:buNone/>
              <a:defRPr sz="5760" b="0" i="0" u="none" strike="noStrike" cap="none">
                <a:solidFill>
                  <a:schemeClr val="dk1"/>
                </a:solidFill>
                <a:latin typeface="Calibri"/>
                <a:ea typeface="Calibri"/>
                <a:cs typeface="Calibri"/>
                <a:sym typeface="Calibri"/>
              </a:defRPr>
            </a:lvl3pPr>
            <a:lvl4pPr marL="4389120" marR="0" lvl="3" indent="-7620"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4pPr>
            <a:lvl5pPr marL="5852160" marR="0" lvl="4" indent="-10159"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5pPr>
            <a:lvl6pPr marL="7315200" marR="0" lvl="5" indent="0"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6pPr>
            <a:lvl7pPr marL="8778240" marR="0" lvl="6" indent="-2540"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7pPr>
            <a:lvl8pPr marL="10241280" marR="0" lvl="7" indent="-5080"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8pPr>
            <a:lvl9pPr marL="11704320" marR="0" lvl="8" indent="-7619"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017519" y="1168400"/>
            <a:ext cx="37856160"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017519" y="5842000"/>
            <a:ext cx="37856160" cy="13924282"/>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994659" y="5471162"/>
            <a:ext cx="37856160" cy="912875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9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2994659" y="14686282"/>
            <a:ext cx="37856160" cy="4800598"/>
          </a:xfrm>
          <a:prstGeom prst="rect">
            <a:avLst/>
          </a:prstGeom>
          <a:noFill/>
          <a:ln>
            <a:noFill/>
          </a:ln>
        </p:spPr>
        <p:txBody>
          <a:bodyPr lIns="91425" tIns="91425" rIns="91425" bIns="91425" anchor="t" anchorCtr="0"/>
          <a:lstStyle>
            <a:lvl1pPr marL="0" marR="0" lvl="0" indent="0" algn="l" rtl="0">
              <a:lnSpc>
                <a:spcPct val="90000"/>
              </a:lnSpc>
              <a:spcBef>
                <a:spcPts val="3200"/>
              </a:spcBef>
              <a:buClr>
                <a:srgbClr val="888888"/>
              </a:buClr>
              <a:buFont typeface="Arial"/>
              <a:buNone/>
              <a:defRPr sz="7680" b="0" i="0" u="none" strike="noStrike" cap="none">
                <a:solidFill>
                  <a:srgbClr val="888888"/>
                </a:solidFill>
                <a:latin typeface="Calibri"/>
                <a:ea typeface="Calibri"/>
                <a:cs typeface="Calibri"/>
                <a:sym typeface="Calibri"/>
              </a:defRPr>
            </a:lvl1pPr>
            <a:lvl2pPr marL="1463040" marR="0" lvl="1" indent="-2539" algn="l" rtl="0">
              <a:lnSpc>
                <a:spcPct val="90000"/>
              </a:lnSpc>
              <a:spcBef>
                <a:spcPts val="1600"/>
              </a:spcBef>
              <a:buClr>
                <a:srgbClr val="888888"/>
              </a:buClr>
              <a:buFont typeface="Arial"/>
              <a:buNone/>
              <a:defRPr sz="6400" b="0" i="0" u="none" strike="noStrike" cap="none">
                <a:solidFill>
                  <a:srgbClr val="888888"/>
                </a:solidFill>
                <a:latin typeface="Calibri"/>
                <a:ea typeface="Calibri"/>
                <a:cs typeface="Calibri"/>
                <a:sym typeface="Calibri"/>
              </a:defRPr>
            </a:lvl2pPr>
            <a:lvl3pPr marL="2926080" marR="0" lvl="2" indent="-5079" algn="l" rtl="0">
              <a:lnSpc>
                <a:spcPct val="90000"/>
              </a:lnSpc>
              <a:spcBef>
                <a:spcPts val="1600"/>
              </a:spcBef>
              <a:buClr>
                <a:srgbClr val="888888"/>
              </a:buClr>
              <a:buFont typeface="Arial"/>
              <a:buNone/>
              <a:defRPr sz="5760" b="0" i="0" u="none" strike="noStrike" cap="none">
                <a:solidFill>
                  <a:srgbClr val="888888"/>
                </a:solidFill>
                <a:latin typeface="Calibri"/>
                <a:ea typeface="Calibri"/>
                <a:cs typeface="Calibri"/>
                <a:sym typeface="Calibri"/>
              </a:defRPr>
            </a:lvl3pPr>
            <a:lvl4pPr marL="4389120" marR="0" lvl="3" indent="-7620"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4pPr>
            <a:lvl5pPr marL="5852160" marR="0" lvl="4" indent="-10159"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5pPr>
            <a:lvl6pPr marL="7315200" marR="0" lvl="5" indent="0"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6pPr>
            <a:lvl7pPr marL="8778240" marR="0" lvl="6" indent="-2540"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7pPr>
            <a:lvl8pPr marL="10241280" marR="0" lvl="7" indent="-5080"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8pPr>
            <a:lvl9pPr marL="11704320" marR="0" lvl="8" indent="-7619"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017519" y="1168400"/>
            <a:ext cx="37856160"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3017519" y="5842000"/>
            <a:ext cx="18653759" cy="13924282"/>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22219920" y="5842000"/>
            <a:ext cx="18653759" cy="13924282"/>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023236" y="1168400"/>
            <a:ext cx="37856160"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3023239" y="5379721"/>
            <a:ext cx="18568033" cy="2636517"/>
          </a:xfrm>
          <a:prstGeom prst="rect">
            <a:avLst/>
          </a:prstGeom>
          <a:noFill/>
          <a:ln>
            <a:noFill/>
          </a:ln>
        </p:spPr>
        <p:txBody>
          <a:bodyPr lIns="91425" tIns="91425" rIns="91425" bIns="91425" anchor="b" anchorCtr="0"/>
          <a:lstStyle>
            <a:lvl1pPr marL="0" marR="0" lvl="0" indent="0" algn="l" rtl="0">
              <a:lnSpc>
                <a:spcPct val="90000"/>
              </a:lnSpc>
              <a:spcBef>
                <a:spcPts val="3200"/>
              </a:spcBef>
              <a:buClr>
                <a:schemeClr val="dk1"/>
              </a:buClr>
              <a:buFont typeface="Arial"/>
              <a:buNone/>
              <a:defRPr sz="7680" b="1"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6400" b="1"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5760" b="1"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3023239" y="8016239"/>
            <a:ext cx="18568033" cy="11790681"/>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22219920" y="5379721"/>
            <a:ext cx="18659477" cy="2636517"/>
          </a:xfrm>
          <a:prstGeom prst="rect">
            <a:avLst/>
          </a:prstGeom>
          <a:noFill/>
          <a:ln>
            <a:noFill/>
          </a:ln>
        </p:spPr>
        <p:txBody>
          <a:bodyPr lIns="91425" tIns="91425" rIns="91425" bIns="91425" anchor="b" anchorCtr="0"/>
          <a:lstStyle>
            <a:lvl1pPr marL="0" marR="0" lvl="0" indent="0" algn="l" rtl="0">
              <a:lnSpc>
                <a:spcPct val="90000"/>
              </a:lnSpc>
              <a:spcBef>
                <a:spcPts val="3200"/>
              </a:spcBef>
              <a:buClr>
                <a:schemeClr val="dk1"/>
              </a:buClr>
              <a:buFont typeface="Arial"/>
              <a:buNone/>
              <a:defRPr sz="7680" b="1"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6400" b="1"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5760" b="1"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22219920" y="8016239"/>
            <a:ext cx="18659477" cy="11790681"/>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17519" y="1168400"/>
            <a:ext cx="37856160"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023239" y="1463040"/>
            <a:ext cx="14156052" cy="512063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024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8659476" y="3159761"/>
            <a:ext cx="22219920" cy="15595600"/>
          </a:xfrm>
          <a:prstGeom prst="rect">
            <a:avLst/>
          </a:prstGeom>
          <a:noFill/>
          <a:ln>
            <a:noFill/>
          </a:ln>
        </p:spPr>
        <p:txBody>
          <a:bodyPr lIns="91425" tIns="91425" rIns="91425" bIns="91425" anchor="t" anchorCtr="0"/>
          <a:lstStyle>
            <a:lvl1pPr marL="731520" marR="0" lvl="0" indent="-81279" algn="l" rtl="0">
              <a:lnSpc>
                <a:spcPct val="90000"/>
              </a:lnSpc>
              <a:spcBef>
                <a:spcPts val="3200"/>
              </a:spcBef>
              <a:buClr>
                <a:schemeClr val="dk1"/>
              </a:buClr>
              <a:buSzPct val="100392"/>
              <a:buFont typeface="Arial"/>
              <a:buChar char="•"/>
              <a:defRPr sz="10240" b="0" i="0" u="none" strike="noStrike" cap="none">
                <a:solidFill>
                  <a:schemeClr val="dk1"/>
                </a:solidFill>
                <a:latin typeface="Calibri"/>
                <a:ea typeface="Calibri"/>
                <a:cs typeface="Calibri"/>
                <a:sym typeface="Calibri"/>
              </a:defRPr>
            </a:lvl1pPr>
            <a:lvl2pPr marL="2194560" marR="0" lvl="1" indent="-165100" algn="l" rtl="0">
              <a:lnSpc>
                <a:spcPct val="90000"/>
              </a:lnSpc>
              <a:spcBef>
                <a:spcPts val="16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2pPr>
            <a:lvl3pPr marL="3657600" marR="0" lvl="2" indent="-24892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3pPr>
            <a:lvl4pPr marL="5120640" marR="0" lvl="3" indent="-33274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4pPr>
            <a:lvl5pPr marL="6583680" marR="0" lvl="4" indent="-33528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5pPr>
            <a:lvl6pPr marL="8046719" marR="0" lvl="5" indent="-325119"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6pPr>
            <a:lvl7pPr marL="9509760" marR="0" lvl="6" indent="-327659"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7pPr>
            <a:lvl8pPr marL="10972800" marR="0" lvl="7"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8pPr>
            <a:lvl9pPr marL="12435840" marR="0" lvl="8" indent="-33274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3023239" y="6583679"/>
            <a:ext cx="14156052" cy="12197081"/>
          </a:xfrm>
          <a:prstGeom prst="rect">
            <a:avLst/>
          </a:prstGeom>
          <a:noFill/>
          <a:ln>
            <a:noFill/>
          </a:ln>
        </p:spPr>
        <p:txBody>
          <a:bodyPr lIns="91425" tIns="91425" rIns="91425" bIns="91425" anchor="t" anchorCtr="0"/>
          <a:lstStyle>
            <a:lvl1pPr marL="0" marR="0" lvl="0" indent="0" algn="l" rtl="0">
              <a:lnSpc>
                <a:spcPct val="90000"/>
              </a:lnSpc>
              <a:spcBef>
                <a:spcPts val="3200"/>
              </a:spcBef>
              <a:buClr>
                <a:schemeClr val="dk1"/>
              </a:buClr>
              <a:buFont typeface="Arial"/>
              <a:buNone/>
              <a:defRPr sz="5120" b="0"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4480" b="0"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3840" b="0"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023239" y="1463040"/>
            <a:ext cx="14156052" cy="512063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024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8659476" y="3159761"/>
            <a:ext cx="22219920" cy="15595600"/>
          </a:xfrm>
          <a:prstGeom prst="rect">
            <a:avLst/>
          </a:prstGeom>
          <a:noFill/>
          <a:ln>
            <a:noFill/>
          </a:ln>
        </p:spPr>
        <p:txBody>
          <a:bodyPr lIns="91425" tIns="91425" rIns="91425" bIns="91425" anchor="t" anchorCtr="0"/>
          <a:lstStyle>
            <a:lvl1pPr marL="0" marR="0" lvl="0" indent="0" algn="l" rtl="0">
              <a:lnSpc>
                <a:spcPct val="90000"/>
              </a:lnSpc>
              <a:spcBef>
                <a:spcPts val="3200"/>
              </a:spcBef>
              <a:buClr>
                <a:schemeClr val="dk1"/>
              </a:buClr>
              <a:buFont typeface="Arial"/>
              <a:buNone/>
              <a:defRPr sz="10240" b="0"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8960" b="0"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7680" b="0"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3023239" y="6583679"/>
            <a:ext cx="14156052" cy="12197081"/>
          </a:xfrm>
          <a:prstGeom prst="rect">
            <a:avLst/>
          </a:prstGeom>
          <a:noFill/>
          <a:ln>
            <a:noFill/>
          </a:ln>
        </p:spPr>
        <p:txBody>
          <a:bodyPr lIns="91425" tIns="91425" rIns="91425" bIns="91425" anchor="t" anchorCtr="0"/>
          <a:lstStyle>
            <a:lvl1pPr marL="0" marR="0" lvl="0" indent="0" algn="l" rtl="0">
              <a:lnSpc>
                <a:spcPct val="90000"/>
              </a:lnSpc>
              <a:spcBef>
                <a:spcPts val="3200"/>
              </a:spcBef>
              <a:buClr>
                <a:schemeClr val="dk1"/>
              </a:buClr>
              <a:buFont typeface="Arial"/>
              <a:buNone/>
              <a:defRPr sz="5120" b="0"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4480" b="0"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3840" b="0"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017519" y="1168400"/>
            <a:ext cx="37856160"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3017519" y="5842000"/>
            <a:ext cx="37856160" cy="13924282"/>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3017519" y="20340321"/>
            <a:ext cx="9875520" cy="1168400"/>
          </a:xfrm>
          <a:prstGeom prst="rect">
            <a:avLst/>
          </a:prstGeom>
          <a:noFill/>
          <a:ln>
            <a:noFill/>
          </a:ln>
        </p:spPr>
        <p:txBody>
          <a:bodyPr lIns="91425" tIns="91425" rIns="91425" bIns="91425" anchor="ctr" anchorCtr="0"/>
          <a:lstStyle>
            <a:lvl1pPr marL="0" marR="0" lvl="0" indent="0" algn="l" rtl="0">
              <a:spcBef>
                <a:spcPts val="0"/>
              </a:spcBef>
              <a:buNone/>
              <a:defRPr sz="3840" b="0" i="0" u="none" strike="noStrike" cap="none">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538959" y="20340321"/>
            <a:ext cx="14813279" cy="1168400"/>
          </a:xfrm>
          <a:prstGeom prst="rect">
            <a:avLst/>
          </a:prstGeom>
          <a:noFill/>
          <a:ln>
            <a:noFill/>
          </a:ln>
        </p:spPr>
        <p:txBody>
          <a:bodyPr lIns="91425" tIns="91425" rIns="91425" bIns="91425" anchor="ctr" anchorCtr="0"/>
          <a:lstStyle>
            <a:lvl1pPr marL="0" marR="0" lvl="0" indent="0" algn="ctr" rtl="0">
              <a:spcBef>
                <a:spcPts val="0"/>
              </a:spcBef>
              <a:buNone/>
              <a:defRPr sz="3840" b="0" i="0" u="none" strike="noStrike" cap="none">
                <a:solidFill>
                  <a:srgbClr val="888888"/>
                </a:solidFill>
                <a:latin typeface="Calibri"/>
                <a:ea typeface="Calibri"/>
                <a:cs typeface="Calibri"/>
                <a:sym typeface="Calibri"/>
              </a:defRPr>
            </a:lvl1pPr>
            <a:lvl2pPr marL="1580083" marR="0" lvl="1" indent="-5283" algn="l" rtl="0">
              <a:spcBef>
                <a:spcPts val="0"/>
              </a:spcBef>
              <a:buNone/>
              <a:defRPr sz="6221" b="0" i="0" u="none" strike="noStrike" cap="none">
                <a:solidFill>
                  <a:schemeClr val="dk1"/>
                </a:solidFill>
                <a:latin typeface="Calibri"/>
                <a:ea typeface="Calibri"/>
                <a:cs typeface="Calibri"/>
                <a:sym typeface="Calibri"/>
              </a:defRPr>
            </a:lvl2pPr>
            <a:lvl3pPr marL="3160166" marR="0" lvl="2" indent="-10566" algn="l" rtl="0">
              <a:spcBef>
                <a:spcPts val="0"/>
              </a:spcBef>
              <a:buNone/>
              <a:defRPr sz="6221" b="0" i="0" u="none" strike="noStrike" cap="none">
                <a:solidFill>
                  <a:schemeClr val="dk1"/>
                </a:solidFill>
                <a:latin typeface="Calibri"/>
                <a:ea typeface="Calibri"/>
                <a:cs typeface="Calibri"/>
                <a:sym typeface="Calibri"/>
              </a:defRPr>
            </a:lvl3pPr>
            <a:lvl4pPr marL="4740250" marR="0" lvl="3" indent="-3149" algn="l" rtl="0">
              <a:spcBef>
                <a:spcPts val="0"/>
              </a:spcBef>
              <a:buNone/>
              <a:defRPr sz="6221" b="0" i="0" u="none" strike="noStrike" cap="none">
                <a:solidFill>
                  <a:schemeClr val="dk1"/>
                </a:solidFill>
                <a:latin typeface="Calibri"/>
                <a:ea typeface="Calibri"/>
                <a:cs typeface="Calibri"/>
                <a:sym typeface="Calibri"/>
              </a:defRPr>
            </a:lvl4pPr>
            <a:lvl5pPr marL="6320333" marR="0" lvl="4" indent="-8432" algn="l" rtl="0">
              <a:spcBef>
                <a:spcPts val="0"/>
              </a:spcBef>
              <a:buNone/>
              <a:defRPr sz="6221" b="0" i="0" u="none" strike="noStrike" cap="none">
                <a:solidFill>
                  <a:schemeClr val="dk1"/>
                </a:solidFill>
                <a:latin typeface="Calibri"/>
                <a:ea typeface="Calibri"/>
                <a:cs typeface="Calibri"/>
                <a:sym typeface="Calibri"/>
              </a:defRPr>
            </a:lvl5pPr>
            <a:lvl6pPr marL="7900416" marR="0" lvl="5" indent="-1016" algn="l" rtl="0">
              <a:spcBef>
                <a:spcPts val="0"/>
              </a:spcBef>
              <a:buNone/>
              <a:defRPr sz="6221" b="0" i="0" u="none" strike="noStrike" cap="none">
                <a:solidFill>
                  <a:schemeClr val="dk1"/>
                </a:solidFill>
                <a:latin typeface="Calibri"/>
                <a:ea typeface="Calibri"/>
                <a:cs typeface="Calibri"/>
                <a:sym typeface="Calibri"/>
              </a:defRPr>
            </a:lvl6pPr>
            <a:lvl7pPr marL="9480499" marR="0" lvl="6" indent="-6298" algn="l" rtl="0">
              <a:spcBef>
                <a:spcPts val="0"/>
              </a:spcBef>
              <a:buNone/>
              <a:defRPr sz="6221" b="0" i="0" u="none" strike="noStrike" cap="none">
                <a:solidFill>
                  <a:schemeClr val="dk1"/>
                </a:solidFill>
                <a:latin typeface="Calibri"/>
                <a:ea typeface="Calibri"/>
                <a:cs typeface="Calibri"/>
                <a:sym typeface="Calibri"/>
              </a:defRPr>
            </a:lvl7pPr>
            <a:lvl8pPr marL="11060582" marR="0" lvl="7" indent="-11582" algn="l" rtl="0">
              <a:spcBef>
                <a:spcPts val="0"/>
              </a:spcBef>
              <a:buNone/>
              <a:defRPr sz="6221" b="0" i="0" u="none" strike="noStrike" cap="none">
                <a:solidFill>
                  <a:schemeClr val="dk1"/>
                </a:solidFill>
                <a:latin typeface="Calibri"/>
                <a:ea typeface="Calibri"/>
                <a:cs typeface="Calibri"/>
                <a:sym typeface="Calibri"/>
              </a:defRPr>
            </a:lvl8pPr>
            <a:lvl9pPr marL="12640666" marR="0" lvl="8" indent="-4165" algn="l" rtl="0">
              <a:spcBef>
                <a:spcPts val="0"/>
              </a:spcBef>
              <a:buNone/>
              <a:defRPr sz="6221"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0998159" y="20340321"/>
            <a:ext cx="9875520"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b="0" i="0" u="none" strike="noStrike" cap="none">
                <a:solidFill>
                  <a:srgbClr val="888888"/>
                </a:solidFill>
                <a:latin typeface="Calibri"/>
                <a:ea typeface="Calibri"/>
                <a:cs typeface="Calibri"/>
                <a:sym typeface="Calibri"/>
              </a:rPr>
              <a:t>‹#›</a:t>
            </a:fld>
            <a:endParaRPr lang="en-US" sz="384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7" name="Shape 87"/>
          <p:cNvGrpSpPr/>
          <p:nvPr/>
        </p:nvGrpSpPr>
        <p:grpSpPr>
          <a:xfrm>
            <a:off x="1120050" y="3848650"/>
            <a:ext cx="7315199" cy="6152006"/>
            <a:chOff x="795337" y="3848650"/>
            <a:chExt cx="9041770" cy="6152006"/>
          </a:xfrm>
        </p:grpSpPr>
        <p:sp>
          <p:nvSpPr>
            <p:cNvPr id="88" name="Shape 88"/>
            <p:cNvSpPr txBox="1"/>
            <p:nvPr/>
          </p:nvSpPr>
          <p:spPr>
            <a:xfrm>
              <a:off x="795337" y="4983898"/>
              <a:ext cx="9041770" cy="5016757"/>
            </a:xfrm>
            <a:prstGeom prst="rect">
              <a:avLst/>
            </a:prstGeom>
            <a:noFill/>
            <a:ln>
              <a:noFill/>
            </a:ln>
          </p:spPr>
          <p:txBody>
            <a:bodyPr lIns="91425" tIns="45700" rIns="91425" bIns="45700" anchor="t" anchorCtr="0">
              <a:noAutofit/>
            </a:bodyPr>
            <a:lstStyle/>
            <a:p>
              <a:pPr lvl="0" indent="106045" rtl="0">
                <a:spcBef>
                  <a:spcPts val="0"/>
                </a:spcBef>
                <a:buClr>
                  <a:schemeClr val="dk1"/>
                </a:buClr>
                <a:buSzPct val="110000"/>
                <a:buFont typeface="Arial"/>
                <a:buNone/>
              </a:pPr>
              <a:r>
                <a:rPr lang="en-US" sz="1800" dirty="0">
                  <a:solidFill>
                    <a:schemeClr val="dk1"/>
                  </a:solidFill>
                  <a:latin typeface="Times New Roman"/>
                  <a:ea typeface="Times New Roman"/>
                  <a:cs typeface="Times New Roman"/>
                  <a:sym typeface="Times New Roman"/>
                </a:rPr>
                <a:t>Ground Penetrating Radar (GPR) uses pulses of radar and reflected singles to collect images of the </a:t>
              </a:r>
              <a:r>
                <a:rPr lang="en-US" sz="1800" dirty="0" smtClean="0">
                  <a:solidFill>
                    <a:schemeClr val="dk1"/>
                  </a:solidFill>
                  <a:latin typeface="Times New Roman"/>
                  <a:ea typeface="Times New Roman"/>
                  <a:cs typeface="Times New Roman"/>
                  <a:sym typeface="Times New Roman"/>
                </a:rPr>
                <a:t>sub surfaces. </a:t>
              </a:r>
              <a:r>
                <a:rPr lang="en-US" sz="1800" dirty="0">
                  <a:solidFill>
                    <a:schemeClr val="dk1"/>
                  </a:solidFill>
                  <a:latin typeface="Times New Roman"/>
                  <a:ea typeface="Times New Roman"/>
                  <a:cs typeface="Times New Roman"/>
                  <a:sym typeface="Times New Roman"/>
                </a:rPr>
                <a:t>These images return to the receiver and store data on digital media. The computer can measure the time it takes for the signal to reach object/target and return back again. These are reflected signals are interpreted by the system and then displayed on the GPRs LCD screen. </a:t>
              </a:r>
              <a:r>
                <a:rPr lang="en-US" sz="1800" dirty="0" smtClean="0">
                  <a:solidFill>
                    <a:schemeClr val="dk1"/>
                  </a:solidFill>
                  <a:latin typeface="Times New Roman"/>
                  <a:ea typeface="Times New Roman"/>
                  <a:cs typeface="Times New Roman"/>
                  <a:sym typeface="Times New Roman"/>
                </a:rPr>
                <a:t>The </a:t>
              </a:r>
              <a:r>
                <a:rPr lang="en-US" sz="1800" dirty="0">
                  <a:solidFill>
                    <a:schemeClr val="dk1"/>
                  </a:solidFill>
                  <a:latin typeface="Times New Roman"/>
                  <a:ea typeface="Times New Roman"/>
                  <a:cs typeface="Times New Roman"/>
                  <a:sym typeface="Times New Roman"/>
                </a:rPr>
                <a:t>purpose of this research was to gain a better understanding of the uses and methods involving ground penetrating radar, and to experience the situations in which GPR can be a useful and effective tool. </a:t>
              </a:r>
              <a:r>
                <a:rPr lang="en-US" sz="1800" dirty="0" smtClean="0">
                  <a:solidFill>
                    <a:schemeClr val="dk1"/>
                  </a:solidFill>
                  <a:latin typeface="Times New Roman"/>
                  <a:ea typeface="Times New Roman"/>
                  <a:cs typeface="Times New Roman"/>
                  <a:sym typeface="Times New Roman"/>
                </a:rPr>
                <a:t>For </a:t>
              </a:r>
              <a:r>
                <a:rPr lang="en-US" sz="1800" dirty="0">
                  <a:solidFill>
                    <a:schemeClr val="dk1"/>
                  </a:solidFill>
                  <a:latin typeface="Times New Roman"/>
                  <a:ea typeface="Times New Roman"/>
                  <a:cs typeface="Times New Roman"/>
                  <a:sym typeface="Times New Roman"/>
                </a:rPr>
                <a:t>the data analysis part of the GPR it is important to know that the waves travel through various materials including soil, concrete, and debris, etc. All of these things have different dielectric and conductive properties that affect the GPR waves and the way that the data is interpreted. For the data that is shown on the GPR LCD screen, it takes someone with good field experience to interpret them and determine what was found. </a:t>
              </a:r>
              <a:r>
                <a:rPr lang="en-US" sz="1800" dirty="0" smtClean="0">
                  <a:solidFill>
                    <a:schemeClr val="dk1"/>
                  </a:solidFill>
                  <a:latin typeface="Times New Roman"/>
                  <a:ea typeface="Times New Roman"/>
                  <a:cs typeface="Times New Roman"/>
                  <a:sym typeface="Times New Roman"/>
                </a:rPr>
                <a:t>One </a:t>
              </a:r>
              <a:r>
                <a:rPr lang="en-US" sz="1800" dirty="0">
                  <a:solidFill>
                    <a:schemeClr val="dk1"/>
                  </a:solidFill>
                  <a:latin typeface="Times New Roman"/>
                  <a:ea typeface="Times New Roman"/>
                  <a:cs typeface="Times New Roman"/>
                  <a:sym typeface="Times New Roman"/>
                </a:rPr>
                <a:t>most important question ask about the GPR is how deep do the signals go? When it comes to GPR the depth range can be determined depending on the subsurface material and the frequency of the GPR antenna.</a:t>
              </a:r>
            </a:p>
            <a:p>
              <a:pPr marL="0" marR="0" lvl="0" indent="0" algn="l" rtl="0">
                <a:spcBef>
                  <a:spcPts val="0"/>
                </a:spcBef>
                <a:buNone/>
              </a:pPr>
              <a:endParaRPr sz="200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2000" dirty="0">
                  <a:solidFill>
                    <a:schemeClr val="dk1"/>
                  </a:solidFill>
                  <a:latin typeface="Times New Roman"/>
                  <a:ea typeface="Times New Roman"/>
                  <a:cs typeface="Times New Roman"/>
                  <a:sym typeface="Times New Roman"/>
                </a:rPr>
                <a:t/>
              </a:r>
              <a:br>
                <a:rPr lang="en-US" sz="2000" dirty="0">
                  <a:solidFill>
                    <a:schemeClr val="dk1"/>
                  </a:solidFill>
                  <a:latin typeface="Times New Roman"/>
                  <a:ea typeface="Times New Roman"/>
                  <a:cs typeface="Times New Roman"/>
                  <a:sym typeface="Times New Roman"/>
                </a:rPr>
              </a:br>
              <a:r>
                <a:rPr lang="en-US" sz="2000" b="1" dirty="0">
                  <a:solidFill>
                    <a:schemeClr val="dk1"/>
                  </a:solidFill>
                  <a:latin typeface="Times New Roman"/>
                  <a:ea typeface="Times New Roman"/>
                  <a:cs typeface="Times New Roman"/>
                  <a:sym typeface="Times New Roman"/>
                </a:rPr>
                <a:t>Keywords</a:t>
              </a:r>
              <a:r>
                <a:rPr lang="en-US" sz="2000" dirty="0">
                  <a:solidFill>
                    <a:schemeClr val="dk1"/>
                  </a:solidFill>
                  <a:latin typeface="Times New Roman"/>
                  <a:ea typeface="Times New Roman"/>
                  <a:cs typeface="Times New Roman"/>
                  <a:sym typeface="Times New Roman"/>
                </a:rPr>
                <a:t>—</a:t>
              </a:r>
              <a:r>
                <a:rPr lang="en-US" sz="2000" i="1" dirty="0">
                  <a:solidFill>
                    <a:schemeClr val="dk1"/>
                  </a:solidFill>
                  <a:latin typeface="Times New Roman"/>
                  <a:ea typeface="Times New Roman"/>
                  <a:cs typeface="Times New Roman"/>
                  <a:sym typeface="Times New Roman"/>
                </a:rPr>
                <a:t>Ground Penetrating Radar, megahertz, Wavelength, </a:t>
              </a:r>
              <a:r>
                <a:rPr lang="en-US" sz="2000" i="1" dirty="0" err="1">
                  <a:solidFill>
                    <a:schemeClr val="dk1"/>
                  </a:solidFill>
                  <a:latin typeface="Times New Roman"/>
                  <a:ea typeface="Times New Roman"/>
                  <a:cs typeface="Times New Roman"/>
                  <a:sym typeface="Times New Roman"/>
                </a:rPr>
                <a:t>TerraSIRch</a:t>
              </a:r>
              <a:r>
                <a:rPr lang="en-US" sz="2000" i="1" dirty="0">
                  <a:solidFill>
                    <a:schemeClr val="dk1"/>
                  </a:solidFill>
                  <a:latin typeface="Times New Roman"/>
                  <a:ea typeface="Times New Roman"/>
                  <a:cs typeface="Times New Roman"/>
                  <a:sym typeface="Times New Roman"/>
                </a:rPr>
                <a:t> SIR-3000.</a:t>
              </a:r>
            </a:p>
          </p:txBody>
        </p:sp>
        <p:sp>
          <p:nvSpPr>
            <p:cNvPr id="89" name="Shape 89"/>
            <p:cNvSpPr/>
            <p:nvPr/>
          </p:nvSpPr>
          <p:spPr>
            <a:xfrm>
              <a:off x="795337" y="3848650"/>
              <a:ext cx="9041770" cy="89484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Abstract</a:t>
              </a:r>
            </a:p>
          </p:txBody>
        </p:sp>
      </p:grpSp>
      <p:sp>
        <p:nvSpPr>
          <p:cNvPr id="90" name="Shape 90"/>
          <p:cNvSpPr txBox="1"/>
          <p:nvPr/>
        </p:nvSpPr>
        <p:spPr>
          <a:xfrm>
            <a:off x="34883121" y="4652903"/>
            <a:ext cx="907526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Times New Roman"/>
                <a:ea typeface="Times New Roman"/>
                <a:cs typeface="Times New Roman"/>
                <a:sym typeface="Times New Roman"/>
              </a:rPr>
              <a:t>.</a:t>
            </a:r>
          </a:p>
        </p:txBody>
      </p:sp>
      <p:sp>
        <p:nvSpPr>
          <p:cNvPr id="91" name="Shape 91"/>
          <p:cNvSpPr/>
          <p:nvPr/>
        </p:nvSpPr>
        <p:spPr>
          <a:xfrm>
            <a:off x="76402262" y="-3857787"/>
            <a:ext cx="9041775" cy="894841"/>
          </a:xfrm>
          <a:prstGeom prst="rect">
            <a:avLst/>
          </a:prstGeom>
          <a:gradFill>
            <a:gsLst>
              <a:gs pos="0">
                <a:srgbClr val="00B050"/>
              </a:gs>
              <a:gs pos="38000">
                <a:srgbClr val="00B050"/>
              </a:gs>
              <a:gs pos="99000">
                <a:srgbClr val="FFFF00"/>
              </a:gs>
              <a:gs pos="100000">
                <a:srgbClr val="B3D1EC"/>
              </a:gs>
            </a:gsLst>
            <a:lin ang="5400000" scaled="0"/>
          </a:gra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Acknowledgement</a:t>
            </a:r>
          </a:p>
        </p:txBody>
      </p:sp>
      <p:sp>
        <p:nvSpPr>
          <p:cNvPr id="92" name="Shape 92"/>
          <p:cNvSpPr txBox="1"/>
          <p:nvPr/>
        </p:nvSpPr>
        <p:spPr>
          <a:xfrm>
            <a:off x="76363425" y="-2711140"/>
            <a:ext cx="9041775" cy="2554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Calibri"/>
                <a:ea typeface="Calibri"/>
                <a:cs typeface="Calibri"/>
                <a:sym typeface="Calibri"/>
              </a:rPr>
              <a:t>The team extends a hand of appreciation to Clay Swindell for his guidance, contributions, and help with completing this research. Also, the team acknowledges Dr. Linda Hayden for the research opportunity that was made possible through the CERSER program, Dr. Malcolm LeCompte for supplying the DJI Phantom 2 Vision+. We also would like to express our gratitude to St. Luke’s Church for providing  access to the property.</a:t>
            </a:r>
          </a:p>
          <a:p>
            <a:pPr marL="0" marR="0" lvl="0" indent="0" algn="l" rtl="0">
              <a:spcBef>
                <a:spcPts val="0"/>
              </a:spcBef>
              <a:buSzPct val="25000"/>
              <a:buNone/>
            </a:pPr>
            <a:r>
              <a:rPr lang="en-US" sz="2000">
                <a:solidFill>
                  <a:schemeClr val="dk1"/>
                </a:solidFill>
                <a:latin typeface="Calibri"/>
                <a:ea typeface="Calibri"/>
                <a:cs typeface="Calibri"/>
                <a:sym typeface="Calibri"/>
              </a:rPr>
              <a:t/>
            </a:r>
            <a:br>
              <a:rPr lang="en-US" sz="2000">
                <a:solidFill>
                  <a:schemeClr val="dk1"/>
                </a:solidFill>
                <a:latin typeface="Calibri"/>
                <a:ea typeface="Calibri"/>
                <a:cs typeface="Calibri"/>
                <a:sym typeface="Calibri"/>
              </a:rPr>
            </a:br>
            <a:endParaRPr lang="en-US" sz="2000">
              <a:solidFill>
                <a:schemeClr val="dk1"/>
              </a:solidFill>
              <a:latin typeface="Calibri"/>
              <a:ea typeface="Calibri"/>
              <a:cs typeface="Calibri"/>
              <a:sym typeface="Calibri"/>
            </a:endParaRPr>
          </a:p>
        </p:txBody>
      </p:sp>
      <p:grpSp>
        <p:nvGrpSpPr>
          <p:cNvPr id="93" name="Shape 93"/>
          <p:cNvGrpSpPr/>
          <p:nvPr/>
        </p:nvGrpSpPr>
        <p:grpSpPr>
          <a:xfrm>
            <a:off x="9481438" y="8696746"/>
            <a:ext cx="7314747" cy="10542606"/>
            <a:chOff x="9430718" y="10520550"/>
            <a:chExt cx="9041715" cy="10542606"/>
          </a:xfrm>
        </p:grpSpPr>
        <p:sp>
          <p:nvSpPr>
            <p:cNvPr id="94" name="Shape 94"/>
            <p:cNvSpPr txBox="1"/>
            <p:nvPr/>
          </p:nvSpPr>
          <p:spPr>
            <a:xfrm>
              <a:off x="9430734" y="11747256"/>
              <a:ext cx="9041700" cy="9315900"/>
            </a:xfrm>
            <a:prstGeom prst="rect">
              <a:avLst/>
            </a:prstGeom>
            <a:noFill/>
            <a:ln>
              <a:noFill/>
            </a:ln>
          </p:spPr>
          <p:txBody>
            <a:bodyPr lIns="91425" tIns="45700" rIns="91425" bIns="45700" anchor="t" anchorCtr="0">
              <a:noAutofit/>
            </a:bodyPr>
            <a:lstStyle/>
            <a:p>
              <a:pPr lvl="0" indent="101600" rtl="0">
                <a:spcBef>
                  <a:spcPts val="0"/>
                </a:spcBef>
                <a:spcAft>
                  <a:spcPts val="800"/>
                </a:spcAft>
                <a:buSzPct val="110000"/>
                <a:buNone/>
              </a:pPr>
              <a:r>
                <a:rPr lang="en-US" sz="1800" dirty="0">
                  <a:solidFill>
                    <a:schemeClr val="dk1"/>
                  </a:solidFill>
                  <a:latin typeface="Times New Roman"/>
                  <a:ea typeface="Times New Roman"/>
                  <a:cs typeface="Times New Roman"/>
                  <a:sym typeface="Times New Roman"/>
                </a:rPr>
                <a:t>GPR is an acronym for ground penetrating radar. This is a method that involves pulses of radar and reflected singles to collect images of the </a:t>
              </a:r>
              <a:r>
                <a:rPr lang="en-US" sz="1800" dirty="0" err="1">
                  <a:solidFill>
                    <a:schemeClr val="dk1"/>
                  </a:solidFill>
                  <a:latin typeface="Times New Roman"/>
                  <a:ea typeface="Times New Roman"/>
                  <a:cs typeface="Times New Roman"/>
                  <a:sym typeface="Times New Roman"/>
                </a:rPr>
                <a:t>subsurfaces</a:t>
              </a:r>
              <a:r>
                <a:rPr lang="en-US" sz="1800" dirty="0">
                  <a:solidFill>
                    <a:schemeClr val="dk1"/>
                  </a:solidFill>
                  <a:latin typeface="Times New Roman"/>
                  <a:ea typeface="Times New Roman"/>
                  <a:cs typeface="Times New Roman"/>
                  <a:sym typeface="Times New Roman"/>
                </a:rPr>
                <a:t>. These images are return to receiver and stored on digital media. The computer can measure the time it takes for the signal to reach object/target and return back again. These are reflected signals are interpreted by </a:t>
              </a:r>
              <a:r>
                <a:rPr lang="en-US" sz="1800" dirty="0" err="1">
                  <a:solidFill>
                    <a:schemeClr val="dk1"/>
                  </a:solidFill>
                  <a:latin typeface="Times New Roman"/>
                  <a:ea typeface="Times New Roman"/>
                  <a:cs typeface="Times New Roman"/>
                  <a:sym typeface="Times New Roman"/>
                </a:rPr>
                <a:t>thesystem</a:t>
              </a:r>
              <a:r>
                <a:rPr lang="en-US" sz="1800" dirty="0">
                  <a:solidFill>
                    <a:schemeClr val="dk1"/>
                  </a:solidFill>
                  <a:latin typeface="Times New Roman"/>
                  <a:ea typeface="Times New Roman"/>
                  <a:cs typeface="Times New Roman"/>
                  <a:sym typeface="Times New Roman"/>
                </a:rPr>
                <a:t> and then displayed on the GPR 's LCD screen. Data collection can happen below ground and/or under objects such as concrete.</a:t>
              </a:r>
            </a:p>
            <a:p>
              <a:pPr lvl="0" indent="101600" rtl="0">
                <a:spcBef>
                  <a:spcPts val="0"/>
                </a:spcBef>
                <a:spcAft>
                  <a:spcPts val="800"/>
                </a:spcAft>
                <a:buSzPct val="110000"/>
                <a:buNone/>
              </a:pPr>
              <a:r>
                <a:rPr lang="en-US" sz="1800" dirty="0">
                  <a:solidFill>
                    <a:schemeClr val="dk1"/>
                  </a:solidFill>
                  <a:latin typeface="Times New Roman"/>
                  <a:ea typeface="Times New Roman"/>
                  <a:cs typeface="Times New Roman"/>
                  <a:sym typeface="Times New Roman"/>
                </a:rPr>
                <a:t>For data collection taking place underground, various types of GPR equipment can be used. The GPR equipment used depends on the depth and size of the target to be located. The GPR unit can email it and receive signals up to 1000 times per second. The field operator can look at the signals on the screen of the device. The data can also be viewed on a computer for further analysis. </a:t>
              </a:r>
            </a:p>
            <a:p>
              <a:pPr lvl="0" indent="101600" rtl="0">
                <a:spcBef>
                  <a:spcPts val="0"/>
                </a:spcBef>
                <a:spcAft>
                  <a:spcPts val="800"/>
                </a:spcAft>
                <a:buSzPct val="110000"/>
                <a:buNone/>
              </a:pPr>
              <a:r>
                <a:rPr lang="en-US" sz="1800" dirty="0">
                  <a:solidFill>
                    <a:schemeClr val="dk1"/>
                  </a:solidFill>
                  <a:latin typeface="Times New Roman"/>
                  <a:ea typeface="Times New Roman"/>
                  <a:cs typeface="Times New Roman"/>
                  <a:sym typeface="Times New Roman"/>
                </a:rPr>
                <a:t>For data taking place below concrete a high frequency GPR system is used. So the data can be collected into different ways: simple lines or a grid format. Simple line scans can be used to determine the thickness of concrete. With the high-frequency GPR system you can also use a grid format to produce a map of any target is located in the concrete. When the grid format is used, the user can look at layers of the image to determine the depth of objects and create a 3D map.</a:t>
              </a:r>
            </a:p>
            <a:p>
              <a:pPr lvl="0" indent="101600" rtl="0">
                <a:spcBef>
                  <a:spcPts val="0"/>
                </a:spcBef>
                <a:spcAft>
                  <a:spcPts val="800"/>
                </a:spcAft>
                <a:buSzPct val="110000"/>
                <a:buNone/>
              </a:pPr>
              <a:r>
                <a:rPr lang="en-US" sz="1800" dirty="0">
                  <a:solidFill>
                    <a:schemeClr val="dk1"/>
                  </a:solidFill>
                  <a:latin typeface="Times New Roman"/>
                  <a:ea typeface="Times New Roman"/>
                  <a:cs typeface="Times New Roman"/>
                  <a:sym typeface="Times New Roman"/>
                </a:rPr>
                <a:t>For the data analysis part of the GPR it is important to know that the waves travel through various materials including soil, concrete, and debris, etc. All of these things have different dielectric and conductive properties that affect the GPR waves and the way that the data is interpreted. For the data that is shown on the GPR LCD screen, it takes someone with good field experience to interpret them and determine what was found.</a:t>
              </a:r>
            </a:p>
            <a:p>
              <a:pPr lvl="0" indent="101600" algn="just" rtl="0">
                <a:spcBef>
                  <a:spcPts val="0"/>
                </a:spcBef>
                <a:spcAft>
                  <a:spcPts val="800"/>
                </a:spcAft>
                <a:buClr>
                  <a:schemeClr val="dk1"/>
                </a:buClr>
                <a:buFont typeface="Arial"/>
                <a:buNone/>
              </a:pPr>
              <a:endParaRPr sz="1000" dirty="0">
                <a:solidFill>
                  <a:schemeClr val="dk1"/>
                </a:solidFill>
                <a:latin typeface="Times New Roman"/>
                <a:ea typeface="Times New Roman"/>
                <a:cs typeface="Times New Roman"/>
                <a:sym typeface="Times New Roman"/>
              </a:endParaRPr>
            </a:p>
          </p:txBody>
        </p:sp>
        <p:sp>
          <p:nvSpPr>
            <p:cNvPr id="95" name="Shape 95"/>
            <p:cNvSpPr/>
            <p:nvPr/>
          </p:nvSpPr>
          <p:spPr>
            <a:xfrm>
              <a:off x="9430718" y="10520550"/>
              <a:ext cx="9041700" cy="89490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Introduction</a:t>
              </a:r>
            </a:p>
          </p:txBody>
        </p:sp>
      </p:grpSp>
      <p:grpSp>
        <p:nvGrpSpPr>
          <p:cNvPr id="96" name="Shape 96"/>
          <p:cNvGrpSpPr/>
          <p:nvPr/>
        </p:nvGrpSpPr>
        <p:grpSpPr>
          <a:xfrm>
            <a:off x="9480986" y="3848650"/>
            <a:ext cx="7315199" cy="3687229"/>
            <a:chOff x="795337" y="3848650"/>
            <a:chExt cx="9041770" cy="3687229"/>
          </a:xfrm>
        </p:grpSpPr>
        <p:sp>
          <p:nvSpPr>
            <p:cNvPr id="97" name="Shape 97"/>
            <p:cNvSpPr txBox="1"/>
            <p:nvPr/>
          </p:nvSpPr>
          <p:spPr>
            <a:xfrm>
              <a:off x="795337" y="4983898"/>
              <a:ext cx="9041770" cy="2551980"/>
            </a:xfrm>
            <a:prstGeom prst="rect">
              <a:avLst/>
            </a:prstGeom>
            <a:noFill/>
            <a:ln>
              <a:noFill/>
            </a:ln>
          </p:spPr>
          <p:txBody>
            <a:bodyPr lIns="91425" tIns="45700" rIns="91425" bIns="45700" anchor="t" anchorCtr="0">
              <a:noAutofit/>
            </a:bodyPr>
            <a:lstStyle/>
            <a:p>
              <a:pPr lvl="0" indent="106045" algn="just" rtl="0">
                <a:spcBef>
                  <a:spcPts val="0"/>
                </a:spcBef>
                <a:buClr>
                  <a:schemeClr val="dk1"/>
                </a:buClr>
                <a:buSzPct val="110000"/>
                <a:buFont typeface="Arial"/>
                <a:buNone/>
              </a:pPr>
              <a:r>
                <a:rPr lang="en-US" sz="1800" dirty="0">
                  <a:solidFill>
                    <a:schemeClr val="dk1"/>
                  </a:solidFill>
                  <a:latin typeface="Times New Roman"/>
                  <a:ea typeface="Times New Roman"/>
                  <a:cs typeface="Times New Roman"/>
                  <a:sym typeface="Times New Roman"/>
                </a:rPr>
                <a:t>The goal of this research was to become experienced in the methods and practices involved with ground penetrating radar, and to gain a better understanding of the situations in which GPR can be a useful and effective tool. Operating the system in front of the Dixon Hall building also presented a great opportunity to examine features that may lie beneath the ground between the building and the parking lot</a:t>
              </a:r>
              <a:r>
                <a:rPr lang="en-US" sz="1000" dirty="0">
                  <a:solidFill>
                    <a:schemeClr val="dk1"/>
                  </a:solidFill>
                  <a:latin typeface="Times New Roman"/>
                  <a:ea typeface="Times New Roman"/>
                  <a:cs typeface="Times New Roman"/>
                  <a:sym typeface="Times New Roman"/>
                </a:rPr>
                <a:t>. </a:t>
              </a:r>
            </a:p>
            <a:p>
              <a:pPr marL="0" marR="0" lvl="0" indent="0" algn="l" rtl="0">
                <a:spcBef>
                  <a:spcPts val="0"/>
                </a:spcBef>
                <a:buNone/>
              </a:pPr>
              <a:endParaRPr sz="1998"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998" dirty="0">
                <a:solidFill>
                  <a:schemeClr val="dk1"/>
                </a:solidFill>
                <a:latin typeface="Times New Roman"/>
                <a:ea typeface="Times New Roman"/>
                <a:cs typeface="Times New Roman"/>
                <a:sym typeface="Times New Roman"/>
              </a:endParaRPr>
            </a:p>
          </p:txBody>
        </p:sp>
        <p:sp>
          <p:nvSpPr>
            <p:cNvPr id="98" name="Shape 98"/>
            <p:cNvSpPr/>
            <p:nvPr/>
          </p:nvSpPr>
          <p:spPr>
            <a:xfrm>
              <a:off x="795337" y="3848650"/>
              <a:ext cx="9041770" cy="89484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Objective</a:t>
              </a:r>
            </a:p>
          </p:txBody>
        </p:sp>
      </p:grpSp>
      <p:grpSp>
        <p:nvGrpSpPr>
          <p:cNvPr id="99" name="Shape 99"/>
          <p:cNvGrpSpPr/>
          <p:nvPr/>
        </p:nvGrpSpPr>
        <p:grpSpPr>
          <a:xfrm>
            <a:off x="17962082" y="11167162"/>
            <a:ext cx="7354253" cy="8328812"/>
            <a:chOff x="340161" y="10150764"/>
            <a:chExt cx="9090548" cy="21085602"/>
          </a:xfrm>
        </p:grpSpPr>
        <p:sp>
          <p:nvSpPr>
            <p:cNvPr id="100" name="Shape 100"/>
            <p:cNvSpPr txBox="1"/>
            <p:nvPr/>
          </p:nvSpPr>
          <p:spPr>
            <a:xfrm>
              <a:off x="388939" y="12381468"/>
              <a:ext cx="9041770" cy="18854898"/>
            </a:xfrm>
            <a:prstGeom prst="rect">
              <a:avLst/>
            </a:prstGeom>
            <a:noFill/>
            <a:ln>
              <a:noFill/>
            </a:ln>
          </p:spPr>
          <p:txBody>
            <a:bodyPr lIns="91425" tIns="45700" rIns="91425" bIns="45700" anchor="t" anchorCtr="0">
              <a:noAutofit/>
            </a:bodyPr>
            <a:lstStyle/>
            <a:p>
              <a:pPr lvl="0" indent="106045" rtl="0">
                <a:lnSpc>
                  <a:spcPct val="115000"/>
                </a:lnSpc>
                <a:spcBef>
                  <a:spcPts val="0"/>
                </a:spcBef>
                <a:buSzPct val="110000"/>
                <a:buNone/>
              </a:pPr>
              <a:r>
                <a:rPr lang="en-US" sz="1800" dirty="0">
                  <a:solidFill>
                    <a:schemeClr val="dk1"/>
                  </a:solidFill>
                  <a:latin typeface="Times New Roman"/>
                  <a:ea typeface="Times New Roman"/>
                  <a:cs typeface="Times New Roman"/>
                  <a:sym typeface="Times New Roman"/>
                </a:rPr>
                <a:t>Using the </a:t>
              </a:r>
              <a:r>
                <a:rPr lang="en-US" sz="1800" dirty="0" err="1">
                  <a:solidFill>
                    <a:schemeClr val="dk1"/>
                  </a:solidFill>
                  <a:latin typeface="Times New Roman"/>
                  <a:ea typeface="Times New Roman"/>
                  <a:cs typeface="Times New Roman"/>
                  <a:sym typeface="Times New Roman"/>
                </a:rPr>
                <a:t>TerraSIRch</a:t>
              </a:r>
              <a:r>
                <a:rPr lang="en-US" sz="1800" dirty="0">
                  <a:solidFill>
                    <a:schemeClr val="dk1"/>
                  </a:solidFill>
                  <a:latin typeface="Times New Roman"/>
                  <a:ea typeface="Times New Roman"/>
                  <a:cs typeface="Times New Roman"/>
                  <a:sym typeface="Times New Roman"/>
                </a:rPr>
                <a:t> SIR-3000 GPR system research members had various antennas available to suit different situations. The antenna that best suited the job at hand for our team this was the 900 MHz model, which provided the greatest resolution images when scans were taken at 1.5 foot increments. With the SIR-3000 there are various collection modes, which can be set based on collection time or distance traveled. Due to inaccuracies of timed collection modes because of various individuals pushing the device at different rates the research team decided to select distance collection mode which proved to be more accurate once a proper grid was established. To set an accurate grid on the collection area the team used measuring tapes to layout a ten by ten meter square. </a:t>
              </a:r>
              <a:r>
                <a:rPr lang="en-US" sz="1800" dirty="0" smtClean="0">
                  <a:solidFill>
                    <a:schemeClr val="dk1"/>
                  </a:solidFill>
                  <a:latin typeface="Times New Roman"/>
                  <a:ea typeface="Times New Roman"/>
                  <a:cs typeface="Times New Roman"/>
                  <a:sym typeface="Times New Roman"/>
                </a:rPr>
                <a:t>To </a:t>
              </a:r>
              <a:r>
                <a:rPr lang="en-US" sz="1800" dirty="0">
                  <a:solidFill>
                    <a:schemeClr val="dk1"/>
                  </a:solidFill>
                  <a:latin typeface="Times New Roman"/>
                  <a:ea typeface="Times New Roman"/>
                  <a:cs typeface="Times New Roman"/>
                  <a:sym typeface="Times New Roman"/>
                </a:rPr>
                <a:t>ensure accurate data collection the grid needs to be  square so the team first laid out a triangle with the Pythagorean theorem, also known as Pythagoras's theorem, which is </a:t>
              </a:r>
              <a:r>
                <a:rPr lang="en-US" sz="1800" dirty="0" err="1">
                  <a:solidFill>
                    <a:schemeClr val="dk1"/>
                  </a:solidFill>
                  <a:latin typeface="Times New Roman"/>
                  <a:ea typeface="Times New Roman"/>
                  <a:cs typeface="Times New Roman"/>
                  <a:sym typeface="Times New Roman"/>
                </a:rPr>
                <a:t>awhich</a:t>
              </a:r>
              <a:r>
                <a:rPr lang="en-US" sz="1800" dirty="0">
                  <a:solidFill>
                    <a:schemeClr val="dk1"/>
                  </a:solidFill>
                  <a:latin typeface="Times New Roman"/>
                  <a:ea typeface="Times New Roman"/>
                  <a:cs typeface="Times New Roman"/>
                  <a:sym typeface="Times New Roman"/>
                </a:rPr>
                <a:t> it is used, and situations it can be helpful. While ground penetrating radar is not a new technology it is still widely used in a number of applications. Archaeologist, Land surveying companies, and general research can all benefit from the GPR technology. The team learned a number of skills while working with GPR. One of the greatest challenges was Trouble shooting, as the operating system used with the SIR-3000 outdated and required a level of expertise in operating system compatibilities.</a:t>
              </a:r>
            </a:p>
            <a:p>
              <a:pPr lvl="0" indent="106045" rtl="0">
                <a:lnSpc>
                  <a:spcPct val="115000"/>
                </a:lnSpc>
                <a:spcBef>
                  <a:spcPts val="0"/>
                </a:spcBef>
                <a:buClr>
                  <a:schemeClr val="dk1"/>
                </a:buClr>
                <a:buFont typeface="Arial"/>
                <a:buNone/>
              </a:pPr>
              <a:endParaRPr sz="180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998"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998" dirty="0">
                <a:solidFill>
                  <a:schemeClr val="dk1"/>
                </a:solidFill>
                <a:latin typeface="Times New Roman"/>
                <a:ea typeface="Times New Roman"/>
                <a:cs typeface="Times New Roman"/>
                <a:sym typeface="Times New Roman"/>
              </a:endParaRPr>
            </a:p>
          </p:txBody>
        </p:sp>
        <p:sp>
          <p:nvSpPr>
            <p:cNvPr id="101" name="Shape 101"/>
            <p:cNvSpPr/>
            <p:nvPr/>
          </p:nvSpPr>
          <p:spPr>
            <a:xfrm>
              <a:off x="340161" y="10150764"/>
              <a:ext cx="9041700" cy="226530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Methodology</a:t>
              </a:r>
            </a:p>
          </p:txBody>
        </p:sp>
      </p:grpSp>
      <p:sp>
        <p:nvSpPr>
          <p:cNvPr id="102" name="Shape 102"/>
          <p:cNvSpPr txBox="1"/>
          <p:nvPr/>
        </p:nvSpPr>
        <p:spPr>
          <a:xfrm>
            <a:off x="17936471" y="13516596"/>
            <a:ext cx="7315200" cy="16395900"/>
          </a:xfrm>
          <a:prstGeom prst="rect">
            <a:avLst/>
          </a:prstGeom>
          <a:noFill/>
          <a:ln>
            <a:noFill/>
          </a:ln>
        </p:spPr>
        <p:txBody>
          <a:bodyPr lIns="91425" tIns="45700" rIns="91425" bIns="45700" anchor="t" anchorCtr="0">
            <a:noAutofit/>
          </a:bodyPr>
          <a:lstStyle/>
          <a:p>
            <a:pPr lvl="0" indent="113029" algn="just" rtl="0">
              <a:lnSpc>
                <a:spcPct val="95000"/>
              </a:lnSpc>
              <a:spcBef>
                <a:spcPts val="0"/>
              </a:spcBef>
              <a:spcAft>
                <a:spcPts val="600"/>
              </a:spcAft>
              <a:buClr>
                <a:schemeClr val="dk1"/>
              </a:buClr>
              <a:buFont typeface="Arial"/>
              <a:buNone/>
            </a:pPr>
            <a:endParaRPr dirty="0"/>
          </a:p>
        </p:txBody>
      </p:sp>
      <p:sp>
        <p:nvSpPr>
          <p:cNvPr id="103" name="Shape 103"/>
          <p:cNvSpPr/>
          <p:nvPr/>
        </p:nvSpPr>
        <p:spPr>
          <a:xfrm>
            <a:off x="26555987" y="3777125"/>
            <a:ext cx="7315200" cy="89490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Results </a:t>
            </a:r>
          </a:p>
        </p:txBody>
      </p:sp>
      <p:grpSp>
        <p:nvGrpSpPr>
          <p:cNvPr id="104" name="Shape 104"/>
          <p:cNvGrpSpPr/>
          <p:nvPr/>
        </p:nvGrpSpPr>
        <p:grpSpPr>
          <a:xfrm>
            <a:off x="35003826" y="3777125"/>
            <a:ext cx="7389258" cy="4678834"/>
            <a:chOff x="296889" y="14856590"/>
            <a:chExt cx="9133817" cy="4678834"/>
          </a:xfrm>
        </p:grpSpPr>
        <p:sp>
          <p:nvSpPr>
            <p:cNvPr id="105" name="Shape 105"/>
            <p:cNvSpPr txBox="1"/>
            <p:nvPr/>
          </p:nvSpPr>
          <p:spPr>
            <a:xfrm>
              <a:off x="296889" y="16057870"/>
              <a:ext cx="9041770" cy="3477555"/>
            </a:xfrm>
            <a:prstGeom prst="rect">
              <a:avLst/>
            </a:prstGeom>
            <a:noFill/>
            <a:ln>
              <a:noFill/>
            </a:ln>
          </p:spPr>
          <p:txBody>
            <a:bodyPr lIns="91425" tIns="45700" rIns="91425" bIns="45700" anchor="t" anchorCtr="0">
              <a:noAutofit/>
            </a:bodyPr>
            <a:lstStyle/>
            <a:p>
              <a:pPr lvl="0" indent="113029" algn="just" rtl="0">
                <a:lnSpc>
                  <a:spcPct val="95000"/>
                </a:lnSpc>
                <a:spcBef>
                  <a:spcPts val="0"/>
                </a:spcBef>
                <a:spcAft>
                  <a:spcPts val="600"/>
                </a:spcAft>
                <a:buClr>
                  <a:schemeClr val="dk1"/>
                </a:buClr>
                <a:buSzPct val="110000"/>
                <a:buFont typeface="Arial"/>
                <a:buNone/>
              </a:pPr>
              <a:r>
                <a:rPr lang="en-US" sz="1800" dirty="0">
                  <a:solidFill>
                    <a:schemeClr val="dk1"/>
                  </a:solidFill>
                  <a:latin typeface="Times New Roman"/>
                  <a:ea typeface="Times New Roman"/>
                  <a:cs typeface="Times New Roman"/>
                  <a:sym typeface="Times New Roman"/>
                </a:rPr>
                <a:t>The ground penetrating radar team learned a great deal about the </a:t>
              </a:r>
              <a:r>
                <a:rPr lang="en-US" sz="1800" dirty="0" err="1">
                  <a:solidFill>
                    <a:schemeClr val="dk1"/>
                  </a:solidFill>
                  <a:latin typeface="Times New Roman"/>
                  <a:ea typeface="Times New Roman"/>
                  <a:cs typeface="Times New Roman"/>
                  <a:sym typeface="Times New Roman"/>
                </a:rPr>
                <a:t>TerraSIRch</a:t>
              </a:r>
              <a:r>
                <a:rPr lang="en-US" sz="1800" dirty="0">
                  <a:solidFill>
                    <a:schemeClr val="dk1"/>
                  </a:solidFill>
                  <a:latin typeface="Times New Roman"/>
                  <a:ea typeface="Times New Roman"/>
                  <a:cs typeface="Times New Roman"/>
                  <a:sym typeface="Times New Roman"/>
                </a:rPr>
                <a:t> SIR-3000 GPR system, the methods in which it is used, and situations it can be helpful. While ground penetrating radar is not a new technology it is still widely used in a number of applications. Archaeologist, Land surveying companies, and general research can all benefit from the GPR technology. The team learned a number of skills while working with GPR. One of the greatest challenges was Trouble shooting, as the operating system used with the SIR-3000 outdated and required a level of expertise in operating system compatibilities.</a:t>
              </a:r>
            </a:p>
            <a:p>
              <a:pPr marL="0" marR="0" lvl="0" indent="0" algn="l" rtl="0">
                <a:spcBef>
                  <a:spcPts val="0"/>
                </a:spcBef>
                <a:buNone/>
              </a:pPr>
              <a:endParaRPr sz="2000" dirty="0">
                <a:solidFill>
                  <a:schemeClr val="dk1"/>
                </a:solidFill>
                <a:latin typeface="Calibri"/>
                <a:ea typeface="Calibri"/>
                <a:cs typeface="Calibri"/>
                <a:sym typeface="Calibri"/>
              </a:endParaRPr>
            </a:p>
            <a:p>
              <a:pPr marL="0" marR="0" lvl="0" indent="0" algn="l" rtl="0">
                <a:spcBef>
                  <a:spcPts val="0"/>
                </a:spcBef>
                <a:buNone/>
              </a:pPr>
              <a:endParaRPr sz="1998" dirty="0">
                <a:solidFill>
                  <a:schemeClr val="dk1"/>
                </a:solidFill>
                <a:latin typeface="Times New Roman"/>
                <a:ea typeface="Times New Roman"/>
                <a:cs typeface="Times New Roman"/>
                <a:sym typeface="Times New Roman"/>
              </a:endParaRPr>
            </a:p>
          </p:txBody>
        </p:sp>
        <p:sp>
          <p:nvSpPr>
            <p:cNvPr id="106" name="Shape 106"/>
            <p:cNvSpPr/>
            <p:nvPr/>
          </p:nvSpPr>
          <p:spPr>
            <a:xfrm>
              <a:off x="388937" y="14856590"/>
              <a:ext cx="9041770" cy="89484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Conclusion</a:t>
              </a:r>
            </a:p>
          </p:txBody>
        </p:sp>
      </p:grpSp>
      <p:sp>
        <p:nvSpPr>
          <p:cNvPr id="107" name="Shape 107"/>
          <p:cNvSpPr/>
          <p:nvPr/>
        </p:nvSpPr>
        <p:spPr>
          <a:xfrm>
            <a:off x="35077885" y="13652094"/>
            <a:ext cx="7315200" cy="89490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References</a:t>
            </a:r>
          </a:p>
        </p:txBody>
      </p:sp>
      <p:sp>
        <p:nvSpPr>
          <p:cNvPr id="108" name="Shape 108"/>
          <p:cNvSpPr txBox="1"/>
          <p:nvPr/>
        </p:nvSpPr>
        <p:spPr>
          <a:xfrm>
            <a:off x="35003826" y="14743019"/>
            <a:ext cx="7464000" cy="4546200"/>
          </a:xfrm>
          <a:prstGeom prst="rect">
            <a:avLst/>
          </a:prstGeom>
          <a:noFill/>
          <a:ln>
            <a:noFill/>
          </a:ln>
        </p:spPr>
        <p:txBody>
          <a:bodyPr lIns="91425" tIns="45700" rIns="91425" bIns="45700" anchor="t" anchorCtr="0">
            <a:noAutofit/>
          </a:bodyPr>
          <a:lstStyle/>
          <a:p>
            <a:pPr marL="224790" lvl="0" algn="just" rtl="0">
              <a:spcBef>
                <a:spcPts val="0"/>
              </a:spcBef>
              <a:spcAft>
                <a:spcPts val="250"/>
              </a:spcAft>
              <a:buClr>
                <a:schemeClr val="dk1"/>
              </a:buClr>
              <a:buSzPct val="100000"/>
              <a:buFont typeface="Times New Roman"/>
              <a:buAutoNum type="arabicPeriod"/>
            </a:pPr>
            <a:r>
              <a:rPr lang="en-US" dirty="0" err="1">
                <a:solidFill>
                  <a:schemeClr val="dk1"/>
                </a:solidFill>
                <a:latin typeface="Times New Roman"/>
                <a:ea typeface="Times New Roman"/>
                <a:cs typeface="Times New Roman"/>
                <a:sym typeface="Times New Roman"/>
              </a:rPr>
              <a:t>Venkateswarlu</a:t>
            </a:r>
            <a:r>
              <a:rPr lang="en-US" dirty="0">
                <a:solidFill>
                  <a:schemeClr val="dk1"/>
                </a:solidFill>
                <a:latin typeface="Times New Roman"/>
                <a:ea typeface="Times New Roman"/>
                <a:cs typeface="Times New Roman"/>
                <a:sym typeface="Times New Roman"/>
              </a:rPr>
              <a:t>, B., and </a:t>
            </a:r>
            <a:r>
              <a:rPr lang="en-US" dirty="0" err="1">
                <a:solidFill>
                  <a:schemeClr val="dk1"/>
                </a:solidFill>
                <a:latin typeface="Times New Roman"/>
                <a:ea typeface="Times New Roman"/>
                <a:cs typeface="Times New Roman"/>
                <a:sym typeface="Times New Roman"/>
              </a:rPr>
              <a:t>Vinod</a:t>
            </a:r>
            <a:r>
              <a:rPr lang="en-US" dirty="0">
                <a:solidFill>
                  <a:schemeClr val="dk1"/>
                </a:solidFill>
                <a:latin typeface="Times New Roman"/>
                <a:ea typeface="Times New Roman"/>
                <a:cs typeface="Times New Roman"/>
                <a:sym typeface="Times New Roman"/>
              </a:rPr>
              <a:t> C. </a:t>
            </a:r>
            <a:r>
              <a:rPr lang="en-US" dirty="0" err="1">
                <a:solidFill>
                  <a:schemeClr val="dk1"/>
                </a:solidFill>
                <a:latin typeface="Times New Roman"/>
                <a:ea typeface="Times New Roman"/>
                <a:cs typeface="Times New Roman"/>
                <a:sym typeface="Times New Roman"/>
              </a:rPr>
              <a:t>Tewari</a:t>
            </a:r>
            <a:r>
              <a:rPr lang="en-US" dirty="0">
                <a:solidFill>
                  <a:schemeClr val="dk1"/>
                </a:solidFill>
                <a:latin typeface="Times New Roman"/>
                <a:ea typeface="Times New Roman"/>
                <a:cs typeface="Times New Roman"/>
                <a:sym typeface="Times New Roman"/>
              </a:rPr>
              <a:t>. "Geotechnical Applications Of Ground Penetrating Radar (GPR)". </a:t>
            </a:r>
            <a:r>
              <a:rPr lang="en-US" dirty="0" err="1">
                <a:solidFill>
                  <a:schemeClr val="dk1"/>
                </a:solidFill>
                <a:latin typeface="Times New Roman"/>
                <a:ea typeface="Times New Roman"/>
                <a:cs typeface="Times New Roman"/>
                <a:sym typeface="Times New Roman"/>
              </a:rPr>
              <a:t>N.p</a:t>
            </a:r>
            <a:r>
              <a:rPr lang="en-US" dirty="0">
                <a:solidFill>
                  <a:schemeClr val="dk1"/>
                </a:solidFill>
                <a:latin typeface="Times New Roman"/>
                <a:ea typeface="Times New Roman"/>
                <a:cs typeface="Times New Roman"/>
                <a:sym typeface="Times New Roman"/>
              </a:rPr>
              <a:t>., 2017. Web. 11 Apr. 2017.</a:t>
            </a:r>
          </a:p>
          <a:p>
            <a:pPr marL="224790" lvl="0" algn="just" rtl="0">
              <a:spcBef>
                <a:spcPts val="0"/>
              </a:spcBef>
              <a:spcAft>
                <a:spcPts val="250"/>
              </a:spcAft>
              <a:buClr>
                <a:schemeClr val="dk1"/>
              </a:buClr>
              <a:buSzPct val="100000"/>
              <a:buFont typeface="Times New Roman"/>
              <a:buAutoNum type="arabicPeriod"/>
            </a:pPr>
            <a:r>
              <a:rPr lang="en-US" dirty="0">
                <a:solidFill>
                  <a:schemeClr val="dk1"/>
                </a:solidFill>
                <a:latin typeface="Times New Roman"/>
                <a:ea typeface="Times New Roman"/>
                <a:cs typeface="Times New Roman"/>
                <a:sym typeface="Times New Roman"/>
              </a:rPr>
              <a:t>De </a:t>
            </a:r>
            <a:r>
              <a:rPr lang="en-US" dirty="0" err="1">
                <a:solidFill>
                  <a:schemeClr val="dk1"/>
                </a:solidFill>
                <a:latin typeface="Times New Roman"/>
                <a:ea typeface="Times New Roman"/>
                <a:cs typeface="Times New Roman"/>
                <a:sym typeface="Times New Roman"/>
              </a:rPr>
              <a:t>Vore</a:t>
            </a:r>
            <a:r>
              <a:rPr lang="en-US" dirty="0">
                <a:solidFill>
                  <a:schemeClr val="dk1"/>
                </a:solidFill>
                <a:latin typeface="Times New Roman"/>
                <a:ea typeface="Times New Roman"/>
                <a:cs typeface="Times New Roman"/>
                <a:sym typeface="Times New Roman"/>
              </a:rPr>
              <a:t>, Steven L. "GROUND PENETRATING RADAR SURVEY OF PROPOSED ELEVATOR SHAFT SITE EXPLORATION (PEPC 47098) IN THE OLD COURTHOUSE AT JEFFERSON NATIONAL EXPANSION MEMORIAL, ST. LOUIS, MISSOURI". </a:t>
            </a:r>
            <a:r>
              <a:rPr lang="en-US" dirty="0" err="1">
                <a:solidFill>
                  <a:schemeClr val="dk1"/>
                </a:solidFill>
                <a:latin typeface="Times New Roman"/>
                <a:ea typeface="Times New Roman"/>
                <a:cs typeface="Times New Roman"/>
                <a:sym typeface="Times New Roman"/>
              </a:rPr>
              <a:t>N.p</a:t>
            </a:r>
            <a:r>
              <a:rPr lang="en-US" dirty="0">
                <a:solidFill>
                  <a:schemeClr val="dk1"/>
                </a:solidFill>
                <a:latin typeface="Times New Roman"/>
                <a:ea typeface="Times New Roman"/>
                <a:cs typeface="Times New Roman"/>
                <a:sym typeface="Times New Roman"/>
              </a:rPr>
              <a:t>., 2017. Web. 11 Apr. 2017.</a:t>
            </a:r>
          </a:p>
          <a:p>
            <a:pPr marL="224790" lvl="0" algn="just" rtl="0">
              <a:spcBef>
                <a:spcPts val="0"/>
              </a:spcBef>
              <a:spcAft>
                <a:spcPts val="250"/>
              </a:spcAft>
              <a:buClr>
                <a:schemeClr val="dk1"/>
              </a:buClr>
              <a:buSzPct val="100000"/>
              <a:buFont typeface="Times New Roman"/>
              <a:buAutoNum type="arabicPeriod"/>
            </a:pPr>
            <a:r>
              <a:rPr lang="en-US" dirty="0" err="1">
                <a:solidFill>
                  <a:schemeClr val="dk1"/>
                </a:solidFill>
                <a:latin typeface="Times New Roman"/>
                <a:ea typeface="Times New Roman"/>
                <a:cs typeface="Times New Roman"/>
                <a:sym typeface="Times New Roman"/>
              </a:rPr>
              <a:t>Chwatal</a:t>
            </a:r>
            <a:r>
              <a:rPr lang="en-US" dirty="0">
                <a:solidFill>
                  <a:schemeClr val="dk1"/>
                </a:solidFill>
                <a:latin typeface="Times New Roman"/>
                <a:ea typeface="Times New Roman"/>
                <a:cs typeface="Times New Roman"/>
                <a:sym typeface="Times New Roman"/>
              </a:rPr>
              <a:t>, Werner et al. "Detecting Fold Structures At The Southern Flank Of The </a:t>
            </a:r>
            <a:r>
              <a:rPr lang="en-US" dirty="0" err="1">
                <a:solidFill>
                  <a:schemeClr val="dk1"/>
                </a:solidFill>
                <a:latin typeface="Times New Roman"/>
                <a:ea typeface="Times New Roman"/>
                <a:cs typeface="Times New Roman"/>
                <a:sym typeface="Times New Roman"/>
              </a:rPr>
              <a:t>Neogene</a:t>
            </a:r>
            <a:r>
              <a:rPr lang="en-US" dirty="0">
                <a:solidFill>
                  <a:schemeClr val="dk1"/>
                </a:solidFill>
                <a:latin typeface="Times New Roman"/>
                <a:ea typeface="Times New Roman"/>
                <a:cs typeface="Times New Roman"/>
                <a:sym typeface="Times New Roman"/>
              </a:rPr>
              <a:t> Vienna Basin In Eastern Austria Using Near-Subsurface Geophysical Methods". </a:t>
            </a:r>
            <a:r>
              <a:rPr lang="en-US" dirty="0" err="1">
                <a:solidFill>
                  <a:schemeClr val="dk1"/>
                </a:solidFill>
                <a:latin typeface="Times New Roman"/>
                <a:ea typeface="Times New Roman"/>
                <a:cs typeface="Times New Roman"/>
                <a:sym typeface="Times New Roman"/>
              </a:rPr>
              <a:t>N.p</a:t>
            </a:r>
            <a:r>
              <a:rPr lang="en-US" dirty="0">
                <a:solidFill>
                  <a:schemeClr val="dk1"/>
                </a:solidFill>
                <a:latin typeface="Times New Roman"/>
                <a:ea typeface="Times New Roman"/>
                <a:cs typeface="Times New Roman"/>
                <a:sym typeface="Times New Roman"/>
              </a:rPr>
              <a:t>., 2017. Print.</a:t>
            </a:r>
          </a:p>
          <a:p>
            <a:pPr marL="224790" lvl="0" algn="just" rtl="0">
              <a:spcBef>
                <a:spcPts val="0"/>
              </a:spcBef>
              <a:spcAft>
                <a:spcPts val="250"/>
              </a:spcAft>
              <a:buClr>
                <a:schemeClr val="dk1"/>
              </a:buClr>
              <a:buSzPct val="100000"/>
              <a:buFont typeface="Times New Roman"/>
              <a:buAutoNum type="arabicPeriod"/>
            </a:pPr>
            <a:r>
              <a:rPr lang="en-US" dirty="0">
                <a:solidFill>
                  <a:schemeClr val="dk1"/>
                </a:solidFill>
                <a:latin typeface="Times New Roman"/>
                <a:ea typeface="Times New Roman"/>
                <a:cs typeface="Times New Roman"/>
                <a:sym typeface="Times New Roman"/>
              </a:rPr>
              <a:t>"NIOSHTIC-2 Publications Search - 20023642 - Recent National Institute For Occupational Safety And Health Research Using Ground Penetrating Radar For Detection Of Mine Voids.".</a:t>
            </a:r>
            <a:r>
              <a:rPr lang="en-US" dirty="0" err="1">
                <a:solidFill>
                  <a:schemeClr val="dk1"/>
                </a:solidFill>
                <a:latin typeface="Times New Roman"/>
                <a:ea typeface="Times New Roman"/>
                <a:cs typeface="Times New Roman"/>
                <a:sym typeface="Times New Roman"/>
              </a:rPr>
              <a:t>cdc.gov</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N.p</a:t>
            </a:r>
            <a:r>
              <a:rPr lang="en-US" dirty="0">
                <a:solidFill>
                  <a:schemeClr val="dk1"/>
                </a:solidFill>
                <a:latin typeface="Times New Roman"/>
                <a:ea typeface="Times New Roman"/>
                <a:cs typeface="Times New Roman"/>
                <a:sym typeface="Times New Roman"/>
              </a:rPr>
              <a:t>., 2017. Web. 11 Apr. 2017.</a:t>
            </a:r>
          </a:p>
          <a:p>
            <a:pPr marL="0" marR="0" lvl="0" indent="0" algn="l" rtl="0">
              <a:spcBef>
                <a:spcPts val="0"/>
              </a:spcBef>
              <a:buSzPct val="25000"/>
              <a:buNone/>
            </a:pPr>
            <a:r>
              <a:rPr lang="en-US" sz="6221" dirty="0">
                <a:solidFill>
                  <a:schemeClr val="dk1"/>
                </a:solidFill>
                <a:latin typeface="Calibri"/>
                <a:ea typeface="Calibri"/>
                <a:cs typeface="Calibri"/>
                <a:sym typeface="Calibri"/>
              </a:rPr>
              <a:t/>
            </a:r>
            <a:br>
              <a:rPr lang="en-US" sz="6221" dirty="0">
                <a:solidFill>
                  <a:schemeClr val="dk1"/>
                </a:solidFill>
                <a:latin typeface="Calibri"/>
                <a:ea typeface="Calibri"/>
                <a:cs typeface="Calibri"/>
                <a:sym typeface="Calibri"/>
              </a:rPr>
            </a:br>
            <a:endParaRPr lang="en-US" sz="6221" dirty="0">
              <a:solidFill>
                <a:schemeClr val="dk1"/>
              </a:solidFill>
              <a:latin typeface="Calibri"/>
              <a:ea typeface="Calibri"/>
              <a:cs typeface="Calibri"/>
              <a:sym typeface="Calibri"/>
            </a:endParaRPr>
          </a:p>
        </p:txBody>
      </p:sp>
      <p:sp>
        <p:nvSpPr>
          <p:cNvPr id="109" name="Shape 109"/>
          <p:cNvSpPr txBox="1"/>
          <p:nvPr/>
        </p:nvSpPr>
        <p:spPr>
          <a:xfrm>
            <a:off x="26555987" y="4983898"/>
            <a:ext cx="7315200" cy="4093427"/>
          </a:xfrm>
          <a:prstGeom prst="rect">
            <a:avLst/>
          </a:prstGeom>
          <a:noFill/>
          <a:ln>
            <a:noFill/>
          </a:ln>
        </p:spPr>
        <p:txBody>
          <a:bodyPr lIns="91425" tIns="45700" rIns="91425" bIns="45700" anchor="t" anchorCtr="0">
            <a:noAutofit/>
          </a:bodyPr>
          <a:lstStyle/>
          <a:p>
            <a:pPr lvl="0" indent="106045" algn="just" rtl="0">
              <a:lnSpc>
                <a:spcPct val="115000"/>
              </a:lnSpc>
              <a:spcBef>
                <a:spcPts val="0"/>
              </a:spcBef>
              <a:buClr>
                <a:schemeClr val="dk1"/>
              </a:buClr>
              <a:buSzPct val="110000"/>
              <a:buFont typeface="Arial"/>
              <a:buNone/>
            </a:pPr>
            <a:r>
              <a:rPr lang="en-US" sz="1800" dirty="0">
                <a:solidFill>
                  <a:schemeClr val="dk1"/>
                </a:solidFill>
                <a:latin typeface="Times New Roman"/>
                <a:ea typeface="Times New Roman"/>
                <a:cs typeface="Times New Roman"/>
                <a:sym typeface="Times New Roman"/>
              </a:rPr>
              <a:t>After completing 20 scans along the collection area, the team documented and saved the transects. From there we pulled the data from GPR and saved it to jump drive. The images we collected were uploaded a laptop with windows 7 and the </a:t>
            </a:r>
            <a:r>
              <a:rPr lang="en-US" sz="1800" dirty="0" err="1">
                <a:solidFill>
                  <a:schemeClr val="dk1"/>
                </a:solidFill>
                <a:latin typeface="Times New Roman"/>
                <a:ea typeface="Times New Roman"/>
                <a:cs typeface="Times New Roman"/>
                <a:sym typeface="Times New Roman"/>
              </a:rPr>
              <a:t>Radan</a:t>
            </a:r>
            <a:r>
              <a:rPr lang="en-US" sz="1800" dirty="0">
                <a:solidFill>
                  <a:schemeClr val="dk1"/>
                </a:solidFill>
                <a:latin typeface="Times New Roman"/>
                <a:ea typeface="Times New Roman"/>
                <a:cs typeface="Times New Roman"/>
                <a:sym typeface="Times New Roman"/>
              </a:rPr>
              <a:t> program in order to create 3d images. Unfortunately, there were a malfunction with the system prevented for the research team to create a 3D image.  Using various color tables, we were able to highlight abnormalities in the soil which we believed to be objects beneath the surface. However without exact blueprints of the location or excavation it is difficult to say exactly what the system found.</a:t>
            </a:r>
          </a:p>
          <a:p>
            <a:pPr marL="0" marR="0" lvl="0" indent="0" algn="l" rtl="0">
              <a:spcBef>
                <a:spcPts val="0"/>
              </a:spcBef>
              <a:buNone/>
            </a:pPr>
            <a:endParaRPr sz="2000" dirty="0">
              <a:solidFill>
                <a:schemeClr val="dk1"/>
              </a:solidFill>
              <a:latin typeface="Calibri"/>
              <a:ea typeface="Calibri"/>
              <a:cs typeface="Calibri"/>
              <a:sym typeface="Calibri"/>
            </a:endParaRPr>
          </a:p>
        </p:txBody>
      </p:sp>
      <p:sp>
        <p:nvSpPr>
          <p:cNvPr id="110" name="Shape 110"/>
          <p:cNvSpPr txBox="1"/>
          <p:nvPr/>
        </p:nvSpPr>
        <p:spPr>
          <a:xfrm>
            <a:off x="0" y="-116460"/>
            <a:ext cx="43958390" cy="3418222"/>
          </a:xfrm>
          <a:prstGeom prst="rect">
            <a:avLst/>
          </a:prstGeom>
          <a:solidFill>
            <a:srgbClr val="2A5A5B"/>
          </a:solidFill>
          <a:ln>
            <a:solidFill>
              <a:schemeClr val="tx1"/>
            </a:solidFill>
          </a:ln>
        </p:spPr>
        <p:style>
          <a:lnRef idx="2">
            <a:schemeClr val="accent5"/>
          </a:lnRef>
          <a:fillRef idx="1">
            <a:schemeClr val="lt1"/>
          </a:fillRef>
          <a:effectRef idx="0">
            <a:schemeClr val="accent5"/>
          </a:effectRef>
          <a:fontRef idx="minor">
            <a:schemeClr val="dk1"/>
          </a:fontRef>
        </p:style>
        <p:txBody>
          <a:bodyPr lIns="91425" tIns="45700" rIns="91425" bIns="45700" anchor="t" anchorCtr="0">
            <a:noAutofit/>
          </a:bodyPr>
          <a:lstStyle/>
          <a:p>
            <a:pPr marL="91440" marR="0" lvl="0" indent="-2539" algn="ctr" rtl="0">
              <a:spcBef>
                <a:spcPts val="0"/>
              </a:spcBef>
              <a:buSzPct val="25000"/>
              <a:buNone/>
            </a:pPr>
            <a:r>
              <a:rPr lang="en-US" sz="7200" dirty="0" smtClean="0">
                <a:solidFill>
                  <a:schemeClr val="dk1"/>
                </a:solidFill>
                <a:latin typeface="Times New Roman"/>
                <a:ea typeface="Times New Roman"/>
                <a:cs typeface="Times New Roman"/>
                <a:sym typeface="Times New Roman"/>
              </a:rPr>
              <a:t>Ground Penetrating Radar Applications </a:t>
            </a:r>
          </a:p>
          <a:p>
            <a:pPr marL="91440" marR="0" lvl="0" indent="-2539" algn="ctr" rtl="0">
              <a:spcBef>
                <a:spcPts val="0"/>
              </a:spcBef>
              <a:buSzPct val="25000"/>
              <a:buNone/>
            </a:pPr>
            <a:r>
              <a:rPr lang="en-US" sz="3500" dirty="0" smtClean="0">
                <a:solidFill>
                  <a:schemeClr val="dk1"/>
                </a:solidFill>
                <a:latin typeface="Times New Roman"/>
                <a:ea typeface="Times New Roman"/>
                <a:cs typeface="Times New Roman"/>
                <a:sym typeface="Times New Roman"/>
              </a:rPr>
              <a:t>Team </a:t>
            </a:r>
            <a:r>
              <a:rPr lang="en-US" sz="3500" dirty="0">
                <a:solidFill>
                  <a:schemeClr val="dk1"/>
                </a:solidFill>
                <a:latin typeface="Times New Roman"/>
                <a:ea typeface="Times New Roman"/>
                <a:cs typeface="Times New Roman"/>
                <a:sym typeface="Times New Roman"/>
              </a:rPr>
              <a:t>Members: </a:t>
            </a:r>
            <a:r>
              <a:rPr lang="en-US" sz="3500" dirty="0" err="1">
                <a:solidFill>
                  <a:schemeClr val="dk1"/>
                </a:solidFill>
                <a:latin typeface="Times New Roman"/>
                <a:ea typeface="Times New Roman"/>
                <a:cs typeface="Times New Roman"/>
                <a:sym typeface="Times New Roman"/>
              </a:rPr>
              <a:t>Tangee</a:t>
            </a:r>
            <a:r>
              <a:rPr lang="en-US" sz="3500" dirty="0">
                <a:solidFill>
                  <a:schemeClr val="dk1"/>
                </a:solidFill>
                <a:latin typeface="Times New Roman"/>
                <a:ea typeface="Times New Roman"/>
                <a:cs typeface="Times New Roman"/>
                <a:sym typeface="Times New Roman"/>
              </a:rPr>
              <a:t> </a:t>
            </a:r>
            <a:r>
              <a:rPr lang="en-US" sz="3500" dirty="0" smtClean="0">
                <a:solidFill>
                  <a:schemeClr val="dk1"/>
                </a:solidFill>
                <a:latin typeface="Times New Roman"/>
                <a:ea typeface="Times New Roman"/>
                <a:cs typeface="Times New Roman"/>
                <a:sym typeface="Times New Roman"/>
              </a:rPr>
              <a:t>Beverly, </a:t>
            </a:r>
            <a:r>
              <a:rPr lang="en-US" sz="3500" dirty="0" err="1" smtClean="0">
                <a:solidFill>
                  <a:schemeClr val="dk1"/>
                </a:solidFill>
                <a:latin typeface="Times New Roman"/>
                <a:ea typeface="Times New Roman"/>
                <a:cs typeface="Times New Roman"/>
                <a:sym typeface="Times New Roman"/>
              </a:rPr>
              <a:t>Anissa</a:t>
            </a:r>
            <a:r>
              <a:rPr lang="en-US" sz="3500" dirty="0" smtClean="0">
                <a:solidFill>
                  <a:schemeClr val="dk1"/>
                </a:solidFill>
                <a:latin typeface="Times New Roman"/>
                <a:ea typeface="Times New Roman"/>
                <a:cs typeface="Times New Roman"/>
                <a:sym typeface="Times New Roman"/>
              </a:rPr>
              <a:t> Norman</a:t>
            </a:r>
            <a:endParaRPr lang="en-US" sz="3500" dirty="0">
              <a:solidFill>
                <a:schemeClr val="dk1"/>
              </a:solidFill>
              <a:latin typeface="Times New Roman"/>
              <a:ea typeface="Times New Roman"/>
              <a:cs typeface="Times New Roman"/>
              <a:sym typeface="Times New Roman"/>
            </a:endParaRPr>
          </a:p>
          <a:p>
            <a:pPr marL="91440" marR="0" lvl="0" indent="-2539" algn="ctr" rtl="0">
              <a:spcBef>
                <a:spcPts val="0"/>
              </a:spcBef>
              <a:buSzPct val="25000"/>
              <a:buNone/>
            </a:pPr>
            <a:r>
              <a:rPr lang="en-US" sz="3500" dirty="0">
                <a:solidFill>
                  <a:schemeClr val="dk1"/>
                </a:solidFill>
                <a:latin typeface="Times New Roman"/>
                <a:ea typeface="Times New Roman"/>
                <a:cs typeface="Times New Roman"/>
                <a:sym typeface="Times New Roman"/>
              </a:rPr>
              <a:t>Mentors</a:t>
            </a:r>
            <a:r>
              <a:rPr lang="en-US" sz="3500" dirty="0" smtClean="0">
                <a:solidFill>
                  <a:schemeClr val="dk1"/>
                </a:solidFill>
                <a:latin typeface="Times New Roman"/>
                <a:ea typeface="Times New Roman"/>
                <a:cs typeface="Times New Roman"/>
                <a:sym typeface="Times New Roman"/>
              </a:rPr>
              <a:t>: Austin </a:t>
            </a:r>
            <a:r>
              <a:rPr lang="en-US" sz="3500" dirty="0" err="1" smtClean="0">
                <a:solidFill>
                  <a:schemeClr val="dk1"/>
                </a:solidFill>
                <a:latin typeface="Times New Roman"/>
                <a:ea typeface="Times New Roman"/>
                <a:cs typeface="Times New Roman"/>
                <a:sym typeface="Times New Roman"/>
              </a:rPr>
              <a:t>Ivins</a:t>
            </a:r>
            <a:r>
              <a:rPr lang="en-US" sz="3500" dirty="0" smtClean="0">
                <a:solidFill>
                  <a:schemeClr val="dk1"/>
                </a:solidFill>
                <a:latin typeface="Times New Roman"/>
                <a:ea typeface="Times New Roman"/>
                <a:cs typeface="Times New Roman"/>
                <a:sym typeface="Times New Roman"/>
              </a:rPr>
              <a:t>, Derek Morris,  </a:t>
            </a:r>
            <a:r>
              <a:rPr lang="en-US" sz="3500" dirty="0">
                <a:solidFill>
                  <a:schemeClr val="dk1"/>
                </a:solidFill>
                <a:latin typeface="Times New Roman"/>
                <a:ea typeface="Times New Roman"/>
                <a:cs typeface="Times New Roman"/>
                <a:sym typeface="Times New Roman"/>
              </a:rPr>
              <a:t>E. Clay </a:t>
            </a:r>
            <a:r>
              <a:rPr lang="en-US" sz="3500" dirty="0" err="1">
                <a:solidFill>
                  <a:schemeClr val="dk1"/>
                </a:solidFill>
                <a:latin typeface="Times New Roman"/>
                <a:ea typeface="Times New Roman"/>
                <a:cs typeface="Times New Roman"/>
                <a:sym typeface="Times New Roman"/>
              </a:rPr>
              <a:t>Swindell</a:t>
            </a:r>
            <a:endParaRPr lang="en-US" sz="3500" dirty="0">
              <a:solidFill>
                <a:schemeClr val="dk1"/>
              </a:solidFill>
              <a:latin typeface="Times New Roman"/>
              <a:ea typeface="Times New Roman"/>
              <a:cs typeface="Times New Roman"/>
              <a:sym typeface="Times New Roman"/>
            </a:endParaRPr>
          </a:p>
          <a:p>
            <a:pPr marL="91440" marR="0" lvl="0" indent="-2539" algn="ctr" rtl="0">
              <a:spcBef>
                <a:spcPts val="0"/>
              </a:spcBef>
              <a:buSzPct val="25000"/>
              <a:buNone/>
            </a:pPr>
            <a:r>
              <a:rPr lang="en-US" sz="3500" dirty="0">
                <a:solidFill>
                  <a:schemeClr val="dk1"/>
                </a:solidFill>
                <a:latin typeface="Times New Roman"/>
                <a:ea typeface="Times New Roman"/>
                <a:cs typeface="Times New Roman"/>
                <a:sym typeface="Times New Roman"/>
              </a:rPr>
              <a:t>Elizabeth City State University</a:t>
            </a:r>
          </a:p>
        </p:txBody>
      </p:sp>
      <p:grpSp>
        <p:nvGrpSpPr>
          <p:cNvPr id="111" name="Shape 111"/>
          <p:cNvGrpSpPr/>
          <p:nvPr/>
        </p:nvGrpSpPr>
        <p:grpSpPr>
          <a:xfrm>
            <a:off x="1120505" y="13078419"/>
            <a:ext cx="7314744" cy="3822917"/>
            <a:chOff x="388927" y="11113050"/>
            <a:chExt cx="9041711" cy="3822917"/>
          </a:xfrm>
        </p:grpSpPr>
        <p:sp>
          <p:nvSpPr>
            <p:cNvPr id="112" name="Shape 112"/>
            <p:cNvSpPr txBox="1"/>
            <p:nvPr/>
          </p:nvSpPr>
          <p:spPr>
            <a:xfrm>
              <a:off x="388927" y="12381467"/>
              <a:ext cx="9041700" cy="2554500"/>
            </a:xfrm>
            <a:prstGeom prst="rect">
              <a:avLst/>
            </a:prstGeom>
            <a:noFill/>
            <a:ln>
              <a:noFill/>
            </a:ln>
          </p:spPr>
          <p:txBody>
            <a:bodyPr lIns="91425" tIns="45700" rIns="91425" bIns="45700" anchor="t" anchorCtr="0">
              <a:noAutofit/>
            </a:bodyPr>
            <a:lstStyle/>
            <a:p>
              <a:pPr lvl="0" indent="106045" algn="just" rtl="0">
                <a:spcBef>
                  <a:spcPts val="0"/>
                </a:spcBef>
                <a:buSzPct val="110000"/>
                <a:buNone/>
              </a:pPr>
              <a:r>
                <a:rPr lang="en-US" sz="1800" dirty="0">
                  <a:solidFill>
                    <a:schemeClr val="dk1"/>
                  </a:solidFill>
                  <a:latin typeface="Times New Roman"/>
                  <a:ea typeface="Times New Roman"/>
                  <a:cs typeface="Times New Roman"/>
                  <a:sym typeface="Times New Roman"/>
                </a:rPr>
                <a:t>The research team focused on a site located within Elizabeth City State University’s grounds in order to eliminate having to travel to other sites. The area the team focuses on is located directly in front of Dixon hall, between the building and parking lot. It was chosen due to the likelihood of finding </a:t>
              </a:r>
              <a:r>
                <a:rPr lang="en-US" sz="1800" dirty="0" smtClean="0">
                  <a:solidFill>
                    <a:schemeClr val="dk1"/>
                  </a:solidFill>
                  <a:latin typeface="Times New Roman"/>
                  <a:ea typeface="Times New Roman"/>
                  <a:cs typeface="Times New Roman"/>
                  <a:sym typeface="Times New Roman"/>
                </a:rPr>
                <a:t>power lines </a:t>
              </a:r>
              <a:r>
                <a:rPr lang="en-US" sz="1800" dirty="0">
                  <a:solidFill>
                    <a:schemeClr val="dk1"/>
                  </a:solidFill>
                  <a:latin typeface="Times New Roman"/>
                  <a:ea typeface="Times New Roman"/>
                  <a:cs typeface="Times New Roman"/>
                  <a:sym typeface="Times New Roman"/>
                </a:rPr>
                <a:t>and </a:t>
              </a:r>
              <a:r>
                <a:rPr lang="en-US" sz="1800" dirty="0" smtClean="0">
                  <a:solidFill>
                    <a:schemeClr val="dk1"/>
                  </a:solidFill>
                  <a:latin typeface="Times New Roman"/>
                  <a:ea typeface="Times New Roman"/>
                  <a:cs typeface="Times New Roman"/>
                  <a:sym typeface="Times New Roman"/>
                </a:rPr>
                <a:t>water mains </a:t>
              </a:r>
              <a:r>
                <a:rPr lang="en-US" sz="1800" dirty="0">
                  <a:solidFill>
                    <a:schemeClr val="dk1"/>
                  </a:solidFill>
                  <a:latin typeface="Times New Roman"/>
                  <a:ea typeface="Times New Roman"/>
                  <a:cs typeface="Times New Roman"/>
                  <a:sym typeface="Times New Roman"/>
                </a:rPr>
                <a:t>between the parking lot and building. The research team understood that they would not be allowed to begin excavating power lines and water pipes beneath the campus grounds, and by choosing this location it would be easy to acquire blueprints in order to confirm or deny abnormalities found in the radar scans.</a:t>
              </a:r>
            </a:p>
            <a:p>
              <a:pPr lvl="0" indent="101600" algn="just" rtl="0">
                <a:spcBef>
                  <a:spcPts val="0"/>
                </a:spcBef>
                <a:spcAft>
                  <a:spcPts val="800"/>
                </a:spcAft>
                <a:buNone/>
              </a:pPr>
              <a:endParaRPr sz="1000" dirty="0">
                <a:solidFill>
                  <a:schemeClr val="dk1"/>
                </a:solidFill>
                <a:latin typeface="Times New Roman"/>
                <a:ea typeface="Times New Roman"/>
                <a:cs typeface="Times New Roman"/>
                <a:sym typeface="Times New Roman"/>
              </a:endParaRPr>
            </a:p>
          </p:txBody>
        </p:sp>
        <p:sp>
          <p:nvSpPr>
            <p:cNvPr id="113" name="Shape 113"/>
            <p:cNvSpPr/>
            <p:nvPr/>
          </p:nvSpPr>
          <p:spPr>
            <a:xfrm>
              <a:off x="388938" y="11113050"/>
              <a:ext cx="9041700" cy="89490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Area of Interest </a:t>
              </a:r>
            </a:p>
          </p:txBody>
        </p:sp>
      </p:grpSp>
      <p:grpSp>
        <p:nvGrpSpPr>
          <p:cNvPr id="114" name="Shape 114"/>
          <p:cNvGrpSpPr/>
          <p:nvPr/>
        </p:nvGrpSpPr>
        <p:grpSpPr>
          <a:xfrm>
            <a:off x="17936471" y="3848650"/>
            <a:ext cx="7379863" cy="4848096"/>
            <a:chOff x="227937" y="11040750"/>
            <a:chExt cx="9122204" cy="4848096"/>
          </a:xfrm>
        </p:grpSpPr>
        <p:sp>
          <p:nvSpPr>
            <p:cNvPr id="115" name="Shape 115"/>
            <p:cNvSpPr txBox="1"/>
            <p:nvPr/>
          </p:nvSpPr>
          <p:spPr>
            <a:xfrm>
              <a:off x="308442" y="12211746"/>
              <a:ext cx="9041700" cy="3677100"/>
            </a:xfrm>
            <a:prstGeom prst="rect">
              <a:avLst/>
            </a:prstGeom>
            <a:noFill/>
            <a:ln>
              <a:noFill/>
            </a:ln>
          </p:spPr>
          <p:txBody>
            <a:bodyPr lIns="91425" tIns="45700" rIns="91425" bIns="45700" anchor="t" anchorCtr="0">
              <a:noAutofit/>
            </a:bodyPr>
            <a:lstStyle/>
            <a:p>
              <a:pPr lvl="0" indent="106045" rtl="0">
                <a:spcBef>
                  <a:spcPts val="0"/>
                </a:spcBef>
                <a:buClr>
                  <a:schemeClr val="dk1"/>
                </a:buClr>
                <a:buSzPct val="110000"/>
                <a:buFont typeface="Arial"/>
                <a:buNone/>
              </a:pPr>
              <a:r>
                <a:rPr lang="en-US" sz="1800" dirty="0">
                  <a:solidFill>
                    <a:schemeClr val="dk1"/>
                  </a:solidFill>
                  <a:latin typeface="Times New Roman"/>
                  <a:ea typeface="Times New Roman"/>
                  <a:cs typeface="Times New Roman"/>
                  <a:sym typeface="Times New Roman"/>
                </a:rPr>
                <a:t>The SIR 3000 is a small, lightweight system designed for single-user operation. This product provides the essential features and flexibility that experienced GPR users require, as well as simplified, application-specific user interfaces for inexperienced GPR users</a:t>
              </a:r>
              <a:r>
                <a:rPr lang="en-US" sz="1800" dirty="0" smtClean="0">
                  <a:solidFill>
                    <a:schemeClr val="dk1"/>
                  </a:solidFill>
                  <a:latin typeface="Times New Roman"/>
                  <a:ea typeface="Times New Roman"/>
                  <a:cs typeface="Times New Roman"/>
                  <a:sym typeface="Times New Roman"/>
                </a:rPr>
                <a:t>.</a:t>
              </a:r>
              <a:endParaRPr lang="en-US" sz="1800" dirty="0">
                <a:solidFill>
                  <a:schemeClr val="dk1"/>
                </a:solidFill>
                <a:latin typeface="Times New Roman"/>
                <a:ea typeface="Times New Roman"/>
                <a:cs typeface="Times New Roman"/>
                <a:sym typeface="Times New Roman"/>
              </a:endParaRPr>
            </a:p>
            <a:p>
              <a:pPr lvl="0" indent="106045" rtl="0">
                <a:spcBef>
                  <a:spcPts val="0"/>
                </a:spcBef>
                <a:buClr>
                  <a:schemeClr val="dk1"/>
                </a:buClr>
                <a:buSzPct val="110000"/>
                <a:buFont typeface="Arial"/>
                <a:buNone/>
              </a:pPr>
              <a:r>
                <a:rPr lang="en-US" sz="1800" dirty="0">
                  <a:solidFill>
                    <a:schemeClr val="dk1"/>
                  </a:solidFill>
                  <a:latin typeface="Times New Roman"/>
                  <a:ea typeface="Times New Roman"/>
                  <a:cs typeface="Times New Roman"/>
                  <a:sym typeface="Times New Roman"/>
                </a:rPr>
                <a:t>The SIR 3000 incorporates advanced signal processing and display capability for ‘in-the-field’ 3D imaging. Unlike other data acquisition products on the market, the SIR 3000 is interchangeable with all GSSI antennas, making it an affordable and flexible option for multi-application </a:t>
              </a:r>
              <a:r>
                <a:rPr lang="en-US" sz="1800" dirty="0" smtClean="0">
                  <a:solidFill>
                    <a:schemeClr val="dk1"/>
                  </a:solidFill>
                  <a:latin typeface="Times New Roman"/>
                  <a:ea typeface="Times New Roman"/>
                  <a:cs typeface="Times New Roman"/>
                  <a:sym typeface="Times New Roman"/>
                </a:rPr>
                <a:t>users</a:t>
              </a:r>
              <a:endParaRPr lang="en-US" sz="1800" dirty="0">
                <a:solidFill>
                  <a:schemeClr val="dk1"/>
                </a:solidFill>
                <a:latin typeface="Times New Roman"/>
                <a:ea typeface="Times New Roman"/>
                <a:cs typeface="Times New Roman"/>
                <a:sym typeface="Times New Roman"/>
              </a:endParaRPr>
            </a:p>
            <a:p>
              <a:pPr lvl="0" indent="163195" rtl="0">
                <a:spcBef>
                  <a:spcPts val="0"/>
                </a:spcBef>
                <a:buClr>
                  <a:schemeClr val="dk1"/>
                </a:buClr>
                <a:buSzPct val="110000"/>
                <a:buFont typeface="Arial"/>
                <a:buNone/>
              </a:pPr>
              <a:r>
                <a:rPr lang="en-US" sz="1800" dirty="0">
                  <a:solidFill>
                    <a:schemeClr val="dk1"/>
                  </a:solidFill>
                  <a:latin typeface="Times New Roman"/>
                  <a:ea typeface="Times New Roman"/>
                  <a:cs typeface="Times New Roman"/>
                  <a:sym typeface="Times New Roman"/>
                </a:rPr>
                <a:t>One most important questions to ask about the GPR is how deep do the signals go? When it comes to GPR the depth range can be determined depending on the subsurface material and the frequency of the GPR antenna. So for locating rebar or conduits in concrete higher frequency GPR is used because those objects require higher resolution. This higher frequency is at 1000 </a:t>
              </a:r>
              <a:r>
                <a:rPr lang="en-US" sz="1800" dirty="0" err="1">
                  <a:solidFill>
                    <a:schemeClr val="dk1"/>
                  </a:solidFill>
                  <a:latin typeface="Times New Roman"/>
                  <a:ea typeface="Times New Roman"/>
                  <a:cs typeface="Times New Roman"/>
                  <a:sym typeface="Times New Roman"/>
                </a:rPr>
                <a:t>MHz.</a:t>
              </a:r>
              <a:r>
                <a:rPr lang="en-US" sz="1800" dirty="0">
                  <a:solidFill>
                    <a:schemeClr val="dk1"/>
                  </a:solidFill>
                  <a:latin typeface="Times New Roman"/>
                  <a:ea typeface="Times New Roman"/>
                  <a:cs typeface="Times New Roman"/>
                  <a:sym typeface="Times New Roman"/>
                </a:rPr>
                <a:t> when the frequency is this high it will give a high-resolution detail for depth of approximately 24 inches. For applications that require deeper penetration into the ground a lower frequency will be needed which ranges from about 12.5 to 500 MHz depending on the subsurface material. but for all </a:t>
              </a:r>
              <a:r>
                <a:rPr lang="en-US" sz="1800" dirty="0" smtClean="0">
                  <a:solidFill>
                    <a:schemeClr val="dk1"/>
                  </a:solidFill>
                  <a:latin typeface="Times New Roman"/>
                  <a:ea typeface="Times New Roman"/>
                  <a:cs typeface="Times New Roman"/>
                  <a:sym typeface="Times New Roman"/>
                </a:rPr>
                <a:t>sub surfaces </a:t>
              </a:r>
              <a:r>
                <a:rPr lang="en-US" sz="1800" dirty="0">
                  <a:solidFill>
                    <a:schemeClr val="dk1"/>
                  </a:solidFill>
                  <a:latin typeface="Times New Roman"/>
                  <a:ea typeface="Times New Roman"/>
                  <a:cs typeface="Times New Roman"/>
                  <a:sym typeface="Times New Roman"/>
                </a:rPr>
                <a:t>depth range can be a few inches to thousands of feet.</a:t>
              </a:r>
            </a:p>
          </p:txBody>
        </p:sp>
        <p:sp>
          <p:nvSpPr>
            <p:cNvPr id="116" name="Shape 116"/>
            <p:cNvSpPr/>
            <p:nvPr/>
          </p:nvSpPr>
          <p:spPr>
            <a:xfrm>
              <a:off x="227937" y="11040750"/>
              <a:ext cx="9041700" cy="89490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Equipment </a:t>
              </a:r>
            </a:p>
          </p:txBody>
        </p:sp>
      </p:grpSp>
      <p:pic>
        <p:nvPicPr>
          <p:cNvPr id="117" name="Shape 117" descr="IMG_1530.JPG"/>
          <p:cNvPicPr preferRelativeResize="0"/>
          <p:nvPr/>
        </p:nvPicPr>
        <p:blipFill>
          <a:blip r:embed="rId3">
            <a:alphaModFix/>
          </a:blip>
          <a:stretch>
            <a:fillRect/>
          </a:stretch>
        </p:blipFill>
        <p:spPr>
          <a:xfrm>
            <a:off x="21640460" y="18457236"/>
            <a:ext cx="3675875" cy="2767074"/>
          </a:xfrm>
          <a:prstGeom prst="rect">
            <a:avLst/>
          </a:prstGeom>
          <a:noFill/>
          <a:ln>
            <a:noFill/>
          </a:ln>
        </p:spPr>
      </p:pic>
      <p:pic>
        <p:nvPicPr>
          <p:cNvPr id="118" name="Shape 118" descr="IMG_1542.JPG"/>
          <p:cNvPicPr preferRelativeResize="0"/>
          <p:nvPr/>
        </p:nvPicPr>
        <p:blipFill>
          <a:blip r:embed="rId4">
            <a:alphaModFix/>
          </a:blip>
          <a:stretch>
            <a:fillRect/>
          </a:stretch>
        </p:blipFill>
        <p:spPr>
          <a:xfrm>
            <a:off x="17473740" y="18457236"/>
            <a:ext cx="3675875" cy="2777338"/>
          </a:xfrm>
          <a:prstGeom prst="rect">
            <a:avLst/>
          </a:prstGeom>
          <a:noFill/>
          <a:ln>
            <a:noFill/>
          </a:ln>
        </p:spPr>
      </p:pic>
      <p:pic>
        <p:nvPicPr>
          <p:cNvPr id="119" name="Shape 119" descr="IMG_1360.JPG"/>
          <p:cNvPicPr preferRelativeResize="0"/>
          <p:nvPr/>
        </p:nvPicPr>
        <p:blipFill>
          <a:blip r:embed="rId5">
            <a:alphaModFix/>
          </a:blip>
          <a:stretch>
            <a:fillRect/>
          </a:stretch>
        </p:blipFill>
        <p:spPr>
          <a:xfrm>
            <a:off x="34972175" y="7832644"/>
            <a:ext cx="7146637" cy="5347104"/>
          </a:xfrm>
          <a:prstGeom prst="rect">
            <a:avLst/>
          </a:prstGeom>
          <a:noFill/>
          <a:ln>
            <a:noFill/>
          </a:ln>
        </p:spPr>
      </p:pic>
      <p:pic>
        <p:nvPicPr>
          <p:cNvPr id="120" name="Shape 120" descr="IMG_1335.JPG"/>
          <p:cNvPicPr preferRelativeResize="0"/>
          <p:nvPr/>
        </p:nvPicPr>
        <p:blipFill>
          <a:blip r:embed="rId6">
            <a:alphaModFix/>
          </a:blip>
          <a:stretch>
            <a:fillRect/>
          </a:stretch>
        </p:blipFill>
        <p:spPr>
          <a:xfrm>
            <a:off x="26423727" y="14099544"/>
            <a:ext cx="5229464" cy="3832689"/>
          </a:xfrm>
          <a:prstGeom prst="rect">
            <a:avLst/>
          </a:prstGeom>
          <a:noFill/>
          <a:ln>
            <a:noFill/>
          </a:ln>
        </p:spPr>
      </p:pic>
      <p:pic>
        <p:nvPicPr>
          <p:cNvPr id="121" name="Shape 121" descr="IMG_1344.JPG"/>
          <p:cNvPicPr preferRelativeResize="0"/>
          <p:nvPr/>
        </p:nvPicPr>
        <p:blipFill>
          <a:blip r:embed="rId7">
            <a:alphaModFix/>
          </a:blip>
          <a:stretch>
            <a:fillRect/>
          </a:stretch>
        </p:blipFill>
        <p:spPr>
          <a:xfrm>
            <a:off x="26555987" y="9356845"/>
            <a:ext cx="5097203" cy="3822903"/>
          </a:xfrm>
          <a:prstGeom prst="rect">
            <a:avLst/>
          </a:prstGeom>
          <a:noFill/>
          <a:ln>
            <a:noFill/>
          </a:ln>
        </p:spPr>
      </p:pic>
      <p:grpSp>
        <p:nvGrpSpPr>
          <p:cNvPr id="122" name="Shape 122"/>
          <p:cNvGrpSpPr/>
          <p:nvPr/>
        </p:nvGrpSpPr>
        <p:grpSpPr>
          <a:xfrm>
            <a:off x="35164427" y="17932233"/>
            <a:ext cx="7442864" cy="3617817"/>
            <a:chOff x="837884" y="11113050"/>
            <a:chExt cx="9200080" cy="3617817"/>
          </a:xfrm>
        </p:grpSpPr>
        <p:sp>
          <p:nvSpPr>
            <p:cNvPr id="123" name="Shape 123"/>
            <p:cNvSpPr txBox="1"/>
            <p:nvPr/>
          </p:nvSpPr>
          <p:spPr>
            <a:xfrm>
              <a:off x="996264" y="12176367"/>
              <a:ext cx="9041700" cy="2554500"/>
            </a:xfrm>
            <a:prstGeom prst="rect">
              <a:avLst/>
            </a:prstGeom>
            <a:noFill/>
            <a:ln>
              <a:noFill/>
            </a:ln>
          </p:spPr>
          <p:txBody>
            <a:bodyPr lIns="91425" tIns="45700" rIns="91425" bIns="45700" anchor="t" anchorCtr="0">
              <a:noAutofit/>
            </a:bodyPr>
            <a:lstStyle/>
            <a:p>
              <a:pPr lvl="0" indent="113029" algn="just" rtl="0">
                <a:lnSpc>
                  <a:spcPct val="95000"/>
                </a:lnSpc>
                <a:spcBef>
                  <a:spcPts val="0"/>
                </a:spcBef>
                <a:spcAft>
                  <a:spcPts val="600"/>
                </a:spcAft>
                <a:buClr>
                  <a:schemeClr val="dk1"/>
                </a:buClr>
                <a:buSzPct val="110000"/>
                <a:buFont typeface="Arial"/>
                <a:buNone/>
              </a:pPr>
              <a:r>
                <a:rPr lang="en-US" sz="1800" dirty="0">
                  <a:solidFill>
                    <a:schemeClr val="dk1"/>
                  </a:solidFill>
                  <a:latin typeface="Times New Roman"/>
                  <a:ea typeface="Times New Roman"/>
                  <a:cs typeface="Times New Roman"/>
                  <a:sym typeface="Times New Roman"/>
                </a:rPr>
                <a:t>The team would like to recognize Dr. Linda Hayden for her continued efforts in the CERSER organization and Mr. Clay </a:t>
              </a:r>
              <a:r>
                <a:rPr lang="en-US" sz="1800" dirty="0" err="1">
                  <a:solidFill>
                    <a:schemeClr val="dk1"/>
                  </a:solidFill>
                  <a:latin typeface="Times New Roman"/>
                  <a:ea typeface="Times New Roman"/>
                  <a:cs typeface="Times New Roman"/>
                  <a:sym typeface="Times New Roman"/>
                </a:rPr>
                <a:t>Swindell</a:t>
              </a:r>
              <a:r>
                <a:rPr lang="en-US" sz="1800" dirty="0">
                  <a:solidFill>
                    <a:schemeClr val="dk1"/>
                  </a:solidFill>
                  <a:latin typeface="Times New Roman"/>
                  <a:ea typeface="Times New Roman"/>
                  <a:cs typeface="Times New Roman"/>
                  <a:sym typeface="Times New Roman"/>
                </a:rPr>
                <a:t> for his consult on various GPR methods and practices</a:t>
              </a:r>
              <a:r>
                <a:rPr lang="en-US" sz="1000" dirty="0" smtClean="0">
                  <a:solidFill>
                    <a:schemeClr val="dk1"/>
                  </a:solidFill>
                  <a:latin typeface="Times New Roman"/>
                  <a:ea typeface="Times New Roman"/>
                  <a:cs typeface="Times New Roman"/>
                  <a:sym typeface="Times New Roman"/>
                </a:rPr>
                <a:t>.. </a:t>
              </a:r>
              <a:endParaRPr lang="en-US" sz="1000" dirty="0">
                <a:solidFill>
                  <a:schemeClr val="dk1"/>
                </a:solidFill>
                <a:latin typeface="Times New Roman"/>
                <a:ea typeface="Times New Roman"/>
                <a:cs typeface="Times New Roman"/>
                <a:sym typeface="Times New Roman"/>
              </a:endParaRPr>
            </a:p>
            <a:p>
              <a:pPr lvl="0" indent="106045" algn="just" rtl="0">
                <a:spcBef>
                  <a:spcPts val="0"/>
                </a:spcBef>
                <a:buNone/>
              </a:pPr>
              <a:endParaRPr sz="1000" dirty="0">
                <a:solidFill>
                  <a:schemeClr val="dk1"/>
                </a:solidFill>
                <a:latin typeface="Times New Roman"/>
                <a:ea typeface="Times New Roman"/>
                <a:cs typeface="Times New Roman"/>
                <a:sym typeface="Times New Roman"/>
              </a:endParaRPr>
            </a:p>
            <a:p>
              <a:pPr lvl="0" indent="101600" algn="just" rtl="0">
                <a:spcBef>
                  <a:spcPts val="0"/>
                </a:spcBef>
                <a:spcAft>
                  <a:spcPts val="800"/>
                </a:spcAft>
                <a:buNone/>
              </a:pPr>
              <a:endParaRPr sz="1000" dirty="0">
                <a:solidFill>
                  <a:schemeClr val="dk1"/>
                </a:solidFill>
                <a:latin typeface="Times New Roman"/>
                <a:ea typeface="Times New Roman"/>
                <a:cs typeface="Times New Roman"/>
                <a:sym typeface="Times New Roman"/>
              </a:endParaRPr>
            </a:p>
          </p:txBody>
        </p:sp>
        <p:sp>
          <p:nvSpPr>
            <p:cNvPr id="124" name="Shape 124"/>
            <p:cNvSpPr/>
            <p:nvPr/>
          </p:nvSpPr>
          <p:spPr>
            <a:xfrm>
              <a:off x="837884" y="11113050"/>
              <a:ext cx="9041700" cy="894900"/>
            </a:xfrm>
            <a:prstGeom prst="rect">
              <a:avLst/>
            </a:prstGeom>
            <a:solidFill>
              <a:srgbClr val="2A5A5B"/>
            </a:solidFill>
            <a:ln w="12700" cap="flat" cmpd="sng">
              <a:solidFill>
                <a:schemeClr val="dk1"/>
              </a:solidFill>
              <a:prstDash val="solid"/>
              <a:miter/>
              <a:headEnd type="none" w="med" len="med"/>
              <a:tailEnd type="none" w="med" len="med"/>
            </a:ln>
          </p:spPr>
          <p:txBody>
            <a:bodyPr lIns="92175" tIns="46075" rIns="92175" bIns="46075" anchor="ctr" anchorCtr="0">
              <a:noAutofit/>
            </a:bodyPr>
            <a:lstStyle/>
            <a:p>
              <a:pPr marL="0" marR="0" lvl="0" indent="0" algn="l" rtl="0">
                <a:spcBef>
                  <a:spcPts val="0"/>
                </a:spcBef>
                <a:buSzPct val="25000"/>
                <a:buNone/>
              </a:pPr>
              <a:r>
                <a:rPr lang="en-US" sz="3603">
                  <a:solidFill>
                    <a:schemeClr val="dk1"/>
                  </a:solidFill>
                  <a:latin typeface="Times New Roman"/>
                  <a:ea typeface="Times New Roman"/>
                  <a:cs typeface="Times New Roman"/>
                  <a:sym typeface="Times New Roman"/>
                </a:rPr>
                <a:t>Acknowledgements  </a:t>
              </a:r>
            </a:p>
          </p:txBody>
        </p:sp>
      </p:grpSp>
      <p:pic>
        <p:nvPicPr>
          <p:cNvPr id="41" name="Picture 40" descr="MG_2682.JPG"/>
          <p:cNvPicPr/>
          <p:nvPr/>
        </p:nvPicPr>
        <p:blipFill>
          <a:blip r:embed="rId8">
            <a:extLst>
              <a:ext uri="{28A0092B-C50C-407E-A947-70E740481C1C}">
                <a14:useLocalDpi xmlns:a14="http://schemas.microsoft.com/office/drawing/2010/main" val="0"/>
              </a:ext>
            </a:extLst>
          </a:blip>
          <a:srcRect/>
          <a:stretch>
            <a:fillRect/>
          </a:stretch>
        </p:blipFill>
        <p:spPr bwMode="auto">
          <a:xfrm>
            <a:off x="2063923" y="17932233"/>
            <a:ext cx="3777956" cy="240744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1813</Words>
  <Application>Microsoft Macintosh PowerPoint</Application>
  <PresentationFormat>Custom</PresentationFormat>
  <Paragraphs>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Guest User</cp:lastModifiedBy>
  <cp:revision>3</cp:revision>
  <dcterms:modified xsi:type="dcterms:W3CDTF">2017-04-11T19:29:15Z</dcterms:modified>
</cp:coreProperties>
</file>